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4"/>
  </p:notesMasterIdLst>
  <p:handoutMasterIdLst>
    <p:handoutMasterId r:id="rId25"/>
  </p:handoutMasterIdLst>
  <p:sldIdLst>
    <p:sldId id="276" r:id="rId5"/>
    <p:sldId id="294" r:id="rId6"/>
    <p:sldId id="3163" r:id="rId7"/>
    <p:sldId id="3165" r:id="rId8"/>
    <p:sldId id="315" r:id="rId9"/>
    <p:sldId id="3164" r:id="rId10"/>
    <p:sldId id="5152" r:id="rId11"/>
    <p:sldId id="5156" r:id="rId12"/>
    <p:sldId id="5162" r:id="rId13"/>
    <p:sldId id="5163" r:id="rId14"/>
    <p:sldId id="5153" r:id="rId15"/>
    <p:sldId id="5157" r:id="rId16"/>
    <p:sldId id="4985" r:id="rId17"/>
    <p:sldId id="5164" r:id="rId18"/>
    <p:sldId id="275" r:id="rId19"/>
    <p:sldId id="257" r:id="rId20"/>
    <p:sldId id="298" r:id="rId21"/>
    <p:sldId id="296" r:id="rId22"/>
    <p:sldId id="29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varScale="1">
        <p:scale>
          <a:sx n="153" d="100"/>
          <a:sy n="153" d="100"/>
        </p:scale>
        <p:origin x="600" y="312"/>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8/18/2025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8/18/2025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orwarn.forestthreats.org/"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forwarn.forestthreats.org/fcav2/"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is image processing?</a:t>
            </a:r>
          </a:p>
          <a:p>
            <a:r>
              <a:rPr lang="en-US"/>
              <a:t>Image process or digital image processing </a:t>
            </a:r>
            <a:r>
              <a:rPr lang="en-US" sz="1200" b="0" i="0" kern="1200">
                <a:solidFill>
                  <a:schemeClr val="tx1"/>
                </a:solidFill>
                <a:effectLst/>
                <a:latin typeface="+mn-lt"/>
                <a:ea typeface="+mn-ea"/>
                <a:cs typeface="+mn-cs"/>
              </a:rPr>
              <a:t>involves performing certain operations on an image, in order to get an enhanced image or to extract some useful information from it. Like in this simple example, image processing has been used to sharpen the images, then to detect the individual stamps based on some extracted information and then to count the stamps.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8675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Until now, we looked at some simple segmentation approaches we can use to solve some problems. But what if we had to solve more complex problems</a:t>
            </a:r>
            <a:r>
              <a:rPr lang="en-US" sz="1800"/>
              <a:t> 👆</a:t>
            </a:r>
            <a:r>
              <a:rPr lang="en-US" sz="1800">
                <a:effectLst/>
                <a:latin typeface="Segoe UI" panose="020B0502040204020203" pitchFamily="34" charset="0"/>
              </a:rPr>
              <a:t> such as</a:t>
            </a:r>
            <a:r>
              <a:rPr lang="en-US" sz="1800"/>
              <a:t> </a:t>
            </a:r>
            <a:r>
              <a:rPr lang="en-US" sz="1800">
                <a:effectLst/>
                <a:latin typeface="Segoe UI" panose="020B0502040204020203" pitchFamily="34" charset="0"/>
              </a:rPr>
              <a:t>detecting tumors in 3D volumes,</a:t>
            </a:r>
            <a:r>
              <a:rPr lang="en-US" sz="1800"/>
              <a:t> classifying terrain in multispectral images, or even identifying vehicle or pedestrians in videos? For these use cases where traditional approaches could be more difficult to use, we can use deep learning </a:t>
            </a:r>
            <a:r>
              <a:rPr lang="en-US" sz="1800">
                <a:effectLst/>
                <a:latin typeface="Segoe UI" panose="020B0502040204020203" pitchFamily="34" charset="0"/>
              </a:rPr>
              <a:t>where we would create a new segmentation network or use an existing network, and train it for these tasks.</a:t>
            </a:r>
            <a:r>
              <a:rPr lang="en-US" sz="1800"/>
              <a:t> 👆</a:t>
            </a:r>
            <a:endParaRPr lang="en-US" sz="1800">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2208090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look at how Genentech was able to use out tools to train a deep learning network to segment out the spine and calculate its density to quantify dendritic spine loss. To do this, MathWorks tools helped automate labor intensive images analysis, provided pretrained networks to cut down their training time, reduce the amount of effort needed for classification. 👆</a:t>
            </a:r>
          </a:p>
          <a:p>
            <a:endParaRPr lang="en-US" dirty="0"/>
          </a:p>
          <a:p>
            <a:r>
              <a:rPr lang="en-US" dirty="0"/>
              <a:t>🧠 Additional Notes in next hidden slide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3517896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a:solidFill>
                  <a:schemeClr val="tx1"/>
                </a:solidFill>
                <a:latin typeface="+mn-lt"/>
                <a:ea typeface="+mn-ea"/>
                <a:cs typeface="+mn-cs"/>
              </a:rPr>
              <a:t>Industries: </a:t>
            </a:r>
            <a:r>
              <a:rPr lang="en-US" sz="700" b="0" kern="1200">
                <a:solidFill>
                  <a:schemeClr val="tx1"/>
                </a:solidFill>
                <a:latin typeface="+mn-lt"/>
                <a:ea typeface="+mn-ea"/>
                <a:cs typeface="+mn-cs"/>
              </a:rPr>
              <a:t>Biotech and Pharmaceutical, Medical Devices, Neuroscience</a:t>
            </a:r>
            <a:endParaRPr lang="en-US" sz="700" b="1"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a:solidFill>
                  <a:schemeClr val="tx1"/>
                </a:solidFill>
                <a:latin typeface="+mn-lt"/>
                <a:ea typeface="+mn-ea"/>
                <a:cs typeface="+mn-cs"/>
              </a:rPr>
              <a:t>Application Areas:</a:t>
            </a:r>
            <a:r>
              <a:rPr lang="en-US" sz="700" b="0" kern="1200">
                <a:solidFill>
                  <a:schemeClr val="tx1"/>
                </a:solidFill>
                <a:latin typeface="+mn-lt"/>
                <a:ea typeface="+mn-ea"/>
                <a:cs typeface="+mn-cs"/>
              </a:rPr>
              <a:t> Image Processing and Computer Vision, Technical Computing</a:t>
            </a:r>
            <a:endParaRPr lang="en-US" sz="700" b="1"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a:solidFill>
                  <a:schemeClr val="tx1"/>
                </a:solidFill>
                <a:latin typeface="+mn-lt"/>
                <a:ea typeface="+mn-ea"/>
                <a:cs typeface="+mn-cs"/>
              </a:rPr>
              <a:t>Capabilities</a:t>
            </a:r>
            <a:r>
              <a:rPr lang="en-US" sz="700" b="0" kern="1200">
                <a:solidFill>
                  <a:schemeClr val="tx1"/>
                </a:solidFill>
                <a:latin typeface="+mn-lt"/>
                <a:ea typeface="+mn-ea"/>
                <a:cs typeface="+mn-cs"/>
              </a:rPr>
              <a:t>: Algorithm Development, Data Analysis, Machine Learning</a:t>
            </a:r>
          </a:p>
          <a:p>
            <a:pPr>
              <a:defRPr/>
            </a:pPr>
            <a:r>
              <a:rPr lang="en-US" sz="700" b="1" kern="1200">
                <a:solidFill>
                  <a:schemeClr val="tx1"/>
                </a:solidFill>
                <a:latin typeface="+mn-lt"/>
                <a:ea typeface="+mn-ea"/>
                <a:cs typeface="+mn-cs"/>
              </a:rPr>
              <a:t>Products Used:</a:t>
            </a:r>
            <a:r>
              <a:rPr lang="en-US" sz="700" b="0" kern="1200">
                <a:solidFill>
                  <a:schemeClr val="tx1"/>
                </a:solidFill>
                <a:latin typeface="+mn-lt"/>
                <a:ea typeface="+mn-ea"/>
                <a:cs typeface="+mn-cs"/>
              </a:rPr>
              <a:t> MATLAB, </a:t>
            </a:r>
            <a:r>
              <a:rPr lang="en-US" sz="700"/>
              <a:t>Computer Vision Toolbox, </a:t>
            </a:r>
            <a:r>
              <a:rPr lang="en-US" sz="700" b="0" kern="1200">
                <a:solidFill>
                  <a:schemeClr val="tx1"/>
                </a:solidFill>
                <a:latin typeface="+mn-lt"/>
                <a:ea typeface="+mn-ea"/>
                <a:cs typeface="+mn-cs"/>
              </a:rPr>
              <a:t>Deep Learning Toolbox, Image Processing Toolbox, Parallel Computing Toolbox</a:t>
            </a:r>
            <a:r>
              <a:rPr lang="en-US" sz="700"/>
              <a:t> </a:t>
            </a:r>
            <a:endParaRPr lang="en-US" sz="700" b="1"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a:solidFill>
                  <a:schemeClr val="tx1"/>
                </a:solidFill>
                <a:latin typeface="+mn-lt"/>
                <a:ea typeface="+mn-ea"/>
                <a:cs typeface="+mn-cs"/>
              </a:rPr>
              <a:t>Country: </a:t>
            </a:r>
            <a:r>
              <a:rPr lang="en-US" sz="700" b="0" kern="1200">
                <a:solidFill>
                  <a:schemeClr val="tx1"/>
                </a:solidFill>
                <a:latin typeface="+mn-lt"/>
                <a:ea typeface="+mn-ea"/>
                <a:cs typeface="+mn-cs"/>
              </a:rPr>
              <a:t>United States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0" kern="1200" baseline="0">
              <a:solidFill>
                <a:schemeClr val="tx1"/>
              </a:solidFill>
              <a:latin typeface="+mn-lt"/>
              <a:ea typeface="+mn-ea"/>
              <a:cs typeface="+mn-cs"/>
            </a:endParaRPr>
          </a:p>
          <a:p>
            <a:r>
              <a:rPr lang="en-US" sz="600"/>
              <a:t>Published in 2021</a:t>
            </a:r>
          </a:p>
          <a:p>
            <a:r>
              <a:rPr lang="fr-FR" sz="600">
                <a:latin typeface="Verdana" pitchFamily="34" charset="0"/>
              </a:rPr>
              <a:t>Figures/images available in online 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effectLst/>
                <a:latin typeface="+mn-lt"/>
                <a:ea typeface="+mn-ea"/>
                <a:cs typeface="+mn-cs"/>
              </a:rPr>
              <a:t>Product names are current at time of technical article publication.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kern="1200">
              <a:solidFill>
                <a:schemeClr val="tx1"/>
              </a:solidFill>
              <a:latin typeface="+mn-lt"/>
              <a:ea typeface="+mn-ea"/>
              <a:cs typeface="+mn-cs"/>
            </a:endParaRPr>
          </a:p>
          <a:p>
            <a:endParaRPr lang="en-US" sz="1200" b="1" i="0" kern="1200">
              <a:solidFill>
                <a:schemeClr val="tx1"/>
              </a:solidFill>
              <a:effectLst/>
              <a:latin typeface="+mn-lt"/>
              <a:ea typeface="+mn-ea"/>
              <a:cs typeface="+mn-cs"/>
            </a:endParaRPr>
          </a:p>
          <a:p>
            <a:pPr algn="l"/>
            <a:r>
              <a:rPr lang="en-US" b="1">
                <a:solidFill>
                  <a:srgbClr val="1A1A1A"/>
                </a:solidFill>
                <a:effectLst/>
                <a:latin typeface="Roboto" panose="02000000000000000000" pitchFamily="2" charset="0"/>
              </a:rPr>
              <a:t>Evaluating Alzheimer’s Disease Therapeutic Targets with Deep Learning and the MATLAB Based Spine Tool</a:t>
            </a:r>
          </a:p>
          <a:p>
            <a:r>
              <a:rPr lang="en-US" b="0" i="0">
                <a:solidFill>
                  <a:srgbClr val="6F6F6F"/>
                </a:solidFill>
                <a:effectLst/>
                <a:latin typeface="Roboto" panose="02000000000000000000" pitchFamily="2" charset="0"/>
              </a:rPr>
              <a:t>By Justin </a:t>
            </a:r>
            <a:r>
              <a:rPr lang="en-US" b="0" i="0" err="1">
                <a:solidFill>
                  <a:srgbClr val="6F6F6F"/>
                </a:solidFill>
                <a:effectLst/>
                <a:latin typeface="Roboto" panose="02000000000000000000" pitchFamily="2" charset="0"/>
              </a:rPr>
              <a:t>Elstrott</a:t>
            </a:r>
            <a:r>
              <a:rPr lang="en-US" b="0" i="0">
                <a:solidFill>
                  <a:srgbClr val="6F6F6F"/>
                </a:solidFill>
                <a:effectLst/>
                <a:latin typeface="Roboto" panose="02000000000000000000" pitchFamily="2" charset="0"/>
              </a:rPr>
              <a:t>, PhD, Department of Biomedical Imaging, Genentech Inc.</a:t>
            </a:r>
          </a:p>
          <a:p>
            <a:endParaRPr lang="en-US" sz="1200" b="0" i="0" kern="1200">
              <a:solidFill>
                <a:srgbClr val="6F6F6F"/>
              </a:solidFill>
              <a:effectLst/>
              <a:latin typeface="Roboto" panose="02000000000000000000" pitchFamily="2" charset="0"/>
              <a:ea typeface="+mn-ea"/>
              <a:cs typeface="+mn-cs"/>
            </a:endParaRPr>
          </a:p>
          <a:p>
            <a:endParaRPr lang="en-US" sz="1200" b="0" i="0" kern="1200">
              <a:solidFill>
                <a:schemeClr val="tx1"/>
              </a:solidFill>
              <a:effectLst/>
              <a:latin typeface="+mn-lt"/>
              <a:ea typeface="+mn-ea"/>
              <a:cs typeface="+mn-cs"/>
            </a:endParaRPr>
          </a:p>
          <a:p>
            <a:pPr algn="l"/>
            <a:r>
              <a:rPr lang="en-US" b="0" i="0">
                <a:solidFill>
                  <a:srgbClr val="1A1A1A"/>
                </a:solidFill>
                <a:effectLst/>
                <a:latin typeface="Roboto" panose="02000000000000000000" pitchFamily="2" charset="0"/>
              </a:rPr>
              <a:t>Alzheimer's disease (AD), the most common cause of dementia, is characterized by changes in the brain resulting from the buildup of amyloid plaques. Studies have shown that these hard, insoluble accumulations of beta amyloid proteins are closely linked with the loss of </a:t>
            </a:r>
            <a:r>
              <a:rPr lang="en-US" b="0" i="1">
                <a:solidFill>
                  <a:srgbClr val="1A1A1A"/>
                </a:solidFill>
                <a:effectLst/>
                <a:latin typeface="Roboto" panose="02000000000000000000" pitchFamily="2" charset="0"/>
              </a:rPr>
              <a:t>dendritic spines</a:t>
            </a:r>
            <a:r>
              <a:rPr lang="en-US" b="0" i="0">
                <a:solidFill>
                  <a:srgbClr val="1A1A1A"/>
                </a:solidFill>
                <a:effectLst/>
                <a:latin typeface="Roboto" panose="02000000000000000000" pitchFamily="2" charset="0"/>
              </a:rPr>
              <a:t>, micron-sized protrusions from a neuron’s dendrite that receive input from other neurons. These studies have led my Genentech colleagues and other AD researchers to preclinically evaluate compounds that reduce spine loss in the presences of amyloid plaques.</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To quantify spine loss, we examine microscopic images of mouse brain tissue, counting individual spines along the dendrite and calculating spine density (for example, the number of spines per 100 micrometers of dendrite). When performed manually, this process is extremely labor intensive.</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About 10 years ago, our group developed Spine Tool, a MATLAB</a:t>
            </a:r>
            <a:r>
              <a:rPr lang="en-US" b="0" i="0" baseline="30000">
                <a:solidFill>
                  <a:srgbClr val="1A1A1A"/>
                </a:solidFill>
                <a:effectLst/>
                <a:latin typeface="Roboto" panose="02000000000000000000" pitchFamily="2" charset="0"/>
              </a:rPr>
              <a:t>®</a:t>
            </a:r>
            <a:r>
              <a:rPr lang="en-US" b="0" i="0">
                <a:solidFill>
                  <a:srgbClr val="1A1A1A"/>
                </a:solidFill>
                <a:effectLst/>
                <a:latin typeface="Roboto" panose="02000000000000000000" pitchFamily="2" charset="0"/>
              </a:rPr>
              <a:t> image processing application that helps automate spine identification and spine density calculations (Figure 1). While the original version of Spine Tool worked well for </a:t>
            </a:r>
            <a:r>
              <a:rPr lang="en-US" b="0" i="1">
                <a:solidFill>
                  <a:srgbClr val="1A1A1A"/>
                </a:solidFill>
                <a:effectLst/>
                <a:latin typeface="Roboto" panose="02000000000000000000" pitchFamily="2" charset="0"/>
              </a:rPr>
              <a:t>in vitro </a:t>
            </a:r>
            <a:r>
              <a:rPr lang="en-US" b="0" i="0">
                <a:solidFill>
                  <a:srgbClr val="1A1A1A"/>
                </a:solidFill>
                <a:effectLst/>
                <a:latin typeface="Roboto" panose="02000000000000000000" pitchFamily="2" charset="0"/>
              </a:rPr>
              <a:t>samples, it produced a nontrivial number of false positives and false negatives in </a:t>
            </a:r>
            <a:r>
              <a:rPr lang="en-US" b="0" i="1">
                <a:solidFill>
                  <a:srgbClr val="1A1A1A"/>
                </a:solidFill>
                <a:effectLst/>
                <a:latin typeface="Roboto" panose="02000000000000000000" pitchFamily="2" charset="0"/>
              </a:rPr>
              <a:t>ex vivo</a:t>
            </a:r>
            <a:r>
              <a:rPr lang="en-US" b="0" i="0">
                <a:solidFill>
                  <a:srgbClr val="1A1A1A"/>
                </a:solidFill>
                <a:effectLst/>
                <a:latin typeface="Roboto" panose="02000000000000000000" pitchFamily="2" charset="0"/>
              </a:rPr>
              <a:t> brain samples, where image quality is lower.</a:t>
            </a:r>
          </a:p>
          <a:p>
            <a:endParaRPr lang="en-US" sz="1200" b="1" i="0" kern="1200">
              <a:solidFill>
                <a:schemeClr val="tx1"/>
              </a:solidFill>
              <a:effectLst/>
              <a:latin typeface="+mn-lt"/>
              <a:ea typeface="+mn-ea"/>
              <a:cs typeface="+mn-cs"/>
            </a:endParaRPr>
          </a:p>
          <a:p>
            <a:r>
              <a:rPr lang="en-US" b="0" i="0">
                <a:solidFill>
                  <a:srgbClr val="1A1A1A"/>
                </a:solidFill>
                <a:effectLst/>
                <a:latin typeface="Roboto" panose="02000000000000000000" pitchFamily="2" charset="0"/>
              </a:rPr>
              <a:t>To improve the accuracy of Spine Tool, we worked with MathWorks consultants to incorporate deep learning into the tool. We trained a convolutional neural network (CNN) on a data set of more than 9,000 images that we had annotated with the original Spine Tool. The trained CNN has further automated the process of evaluating therapeutics for minimizing spine loss.</a:t>
            </a:r>
            <a:endParaRPr lang="en-US" sz="1200" b="1"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pPr algn="l"/>
            <a:r>
              <a:rPr lang="en-US" b="1">
                <a:solidFill>
                  <a:srgbClr val="1A1A1A"/>
                </a:solidFill>
                <a:effectLst/>
                <a:latin typeface="Roboto" panose="02000000000000000000" pitchFamily="2" charset="0"/>
              </a:rPr>
              <a:t>Spine Density Basics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algn="l"/>
            <a:r>
              <a:rPr lang="en-US" b="0" i="0">
                <a:solidFill>
                  <a:srgbClr val="1A1A1A"/>
                </a:solidFill>
                <a:effectLst/>
                <a:latin typeface="Roboto" panose="02000000000000000000" pitchFamily="2" charset="0"/>
              </a:rPr>
              <a:t>To conduct our studies, we use normal mice (wild-type or WT mice) and mice that express amyloid beta (PS2APP mice), which tend to develop amyloid plaques. Using digital images of microscopic slices of mice brain tissue, we identify and count spines along individual dendrites in both the presence and the absence of visible plaques.</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As Figure 2 shows, the presence of the plaque in PS2APP mice corresponds with a visible reduction in the number of nearby spines. That particular study included a third group of mice in which the complement 3 gene (C3KO) was removed; those mice demonstrated significantly less spine loss [1].</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We aggregate the spine densities from hundreds of samples to produce a bar chart that compares the densities for different mouse genotypes (Figure 3), revealing that both the reduction in spine density near plaques and the recovery of spine density in C3KO mice are statistically significant. These study results suggest that reducing complement activity could be an effective therapeutic strategy.</a:t>
            </a:r>
          </a:p>
          <a:p>
            <a:endParaRPr lang="en-US" sz="1200" b="1" i="0" kern="1200">
              <a:solidFill>
                <a:schemeClr val="tx1"/>
              </a:solidFill>
              <a:effectLst/>
              <a:latin typeface="+mn-lt"/>
              <a:ea typeface="+mn-ea"/>
              <a:cs typeface="+mn-cs"/>
            </a:endParaRPr>
          </a:p>
          <a:p>
            <a:pPr algn="l"/>
            <a:r>
              <a:rPr lang="en-US" b="1">
                <a:solidFill>
                  <a:srgbClr val="1A1A1A"/>
                </a:solidFill>
                <a:effectLst/>
                <a:latin typeface="Roboto" panose="02000000000000000000" pitchFamily="2" charset="0"/>
              </a:rPr>
              <a:t>Combining Traditional Image Processing with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r>
              <a:rPr lang="en-US" b="0" i="0">
                <a:solidFill>
                  <a:srgbClr val="1A1A1A"/>
                </a:solidFill>
                <a:effectLst/>
                <a:latin typeface="Roboto" panose="02000000000000000000" pitchFamily="2" charset="0"/>
              </a:rPr>
              <a:t>Earlier versions of Spine Tool identified dendritic spines by applying threshold detection, segmentation, and morphological image processing techniques, as well as custom operations for detecting neuroscience-specific morphologies (Figure 4).</a:t>
            </a:r>
          </a:p>
          <a:p>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To incorporate deep learning into Spine Tool, we evaluated several predefined network architectures, including </a:t>
            </a:r>
            <a:r>
              <a:rPr lang="en-US" b="0" i="0" err="1">
                <a:solidFill>
                  <a:srgbClr val="1A1A1A"/>
                </a:solidFill>
                <a:effectLst/>
                <a:latin typeface="Roboto" panose="02000000000000000000" pitchFamily="2" charset="0"/>
              </a:rPr>
              <a:t>Deeplab</a:t>
            </a:r>
            <a:r>
              <a:rPr lang="en-US" b="0" i="0">
                <a:solidFill>
                  <a:srgbClr val="1A1A1A"/>
                </a:solidFill>
                <a:effectLst/>
                <a:latin typeface="Roboto" panose="02000000000000000000" pitchFamily="2" charset="0"/>
              </a:rPr>
              <a:t>, </a:t>
            </a:r>
            <a:r>
              <a:rPr lang="en-US" b="0" i="0" err="1">
                <a:solidFill>
                  <a:srgbClr val="1A1A1A"/>
                </a:solidFill>
                <a:effectLst/>
                <a:latin typeface="Roboto" panose="02000000000000000000" pitchFamily="2" charset="0"/>
              </a:rPr>
              <a:t>SegNet</a:t>
            </a:r>
            <a:r>
              <a:rPr lang="en-US" b="0" i="0">
                <a:solidFill>
                  <a:srgbClr val="1A1A1A"/>
                </a:solidFill>
                <a:effectLst/>
                <a:latin typeface="Roboto" panose="02000000000000000000" pitchFamily="2" charset="0"/>
              </a:rPr>
              <a:t>, and U-Net, a network developed for biomedical image segmentation. We chose U-Net for its multiresolution performance.</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To reduce training time, we decided to use the 2D version of U-Net rather than the more complex 3D version. Although the data we work with is three-dimensional, it is not isometric: the volumes are only a few slices deep, and a dendritic spine rarely spans more than one or two slices along the Z axis. We created 2D data sets by performing maximum intensity projection of the thin 3D slices. We saved additional time by performing the training on a workstation with NVIDIA</a:t>
            </a:r>
            <a:r>
              <a:rPr lang="en-US" b="0" i="0" baseline="30000">
                <a:solidFill>
                  <a:srgbClr val="1A1A1A"/>
                </a:solidFill>
                <a:effectLst/>
                <a:latin typeface="Roboto" panose="02000000000000000000" pitchFamily="2" charset="0"/>
              </a:rPr>
              <a:t>®</a:t>
            </a:r>
            <a:r>
              <a:rPr lang="en-US" b="0" i="0">
                <a:solidFill>
                  <a:srgbClr val="1A1A1A"/>
                </a:solidFill>
                <a:effectLst/>
                <a:latin typeface="Roboto" panose="02000000000000000000" pitchFamily="2" charset="0"/>
              </a:rPr>
              <a:t> GeForce RTX 2080 </a:t>
            </a:r>
            <a:r>
              <a:rPr lang="en-US" b="0" i="0" err="1">
                <a:solidFill>
                  <a:srgbClr val="1A1A1A"/>
                </a:solidFill>
                <a:effectLst/>
                <a:latin typeface="Roboto" panose="02000000000000000000" pitchFamily="2" charset="0"/>
              </a:rPr>
              <a:t>Ti</a:t>
            </a:r>
            <a:r>
              <a:rPr lang="en-US" b="0" i="0">
                <a:solidFill>
                  <a:srgbClr val="1A1A1A"/>
                </a:solidFill>
                <a:effectLst/>
                <a:latin typeface="Roboto" panose="02000000000000000000" pitchFamily="2" charset="0"/>
              </a:rPr>
              <a:t> GPUs using Parallel Computing Toolbox™.</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Initial classification results from the trained network were promising but still included false negatives, identifying fewer spines than we could see ourselves. This was due to a class imbalance problem: the spines are tiny in comparison to the dendrites and the background. We adjusted the class weights across the network and evaluated various loss functions to improve prediction accuracy. We opted to set the weights to maximize sensitivity.</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The updated network detected virtually all the spines in an image, but with more false positives. We eliminated these false positive by post-processing the results. For example, we applied length and volume thresholds on the detected spines to weed out any that were too large or too small to be actual spines. To date, our deep learning model shows more promise for time savings than for increased accuracy. The post-processed model predicts ratios of spine density across genotype conditions similar to counts from our ground-truth Spine Tool dataset using traditional image processing (Figure 5), with an up to 50% reduction in manual correction time.</a:t>
            </a:r>
          </a:p>
          <a:p>
            <a:endParaRPr lang="en-US" sz="1200" b="1" i="0" kern="1200">
              <a:solidFill>
                <a:schemeClr val="tx1"/>
              </a:solidFill>
              <a:effectLst/>
              <a:latin typeface="+mn-lt"/>
              <a:ea typeface="+mn-ea"/>
              <a:cs typeface="+mn-cs"/>
            </a:endParaRPr>
          </a:p>
          <a:p>
            <a:pPr algn="l"/>
            <a:r>
              <a:rPr lang="en-US" b="1">
                <a:solidFill>
                  <a:srgbClr val="1A1A1A"/>
                </a:solidFill>
                <a:effectLst/>
                <a:latin typeface="Roboto" panose="02000000000000000000" pitchFamily="2" charset="0"/>
              </a:rPr>
              <a:t>Improving and Validating Spine Tool</a:t>
            </a:r>
          </a:p>
          <a:p>
            <a:endParaRPr lang="en-US" sz="1200" b="1" i="0" kern="1200">
              <a:solidFill>
                <a:schemeClr val="tx1"/>
              </a:solidFill>
              <a:effectLst/>
              <a:latin typeface="+mn-lt"/>
              <a:ea typeface="+mn-ea"/>
              <a:cs typeface="+mn-cs"/>
            </a:endParaRPr>
          </a:p>
          <a:p>
            <a:pPr algn="l"/>
            <a:r>
              <a:rPr lang="en-US" b="0" i="0">
                <a:solidFill>
                  <a:srgbClr val="1A1A1A"/>
                </a:solidFill>
                <a:effectLst/>
                <a:latin typeface="Roboto" panose="02000000000000000000" pitchFamily="2" charset="0"/>
              </a:rPr>
              <a:t>Currently we are optimizing the post-processing steps to ensure that neighboring spines detected by the network are properly segmented and counted. Ultimately, we may be able to detect spines more accurately with deep learning than we can via manual inspection, but that capability is not our primary measure of success. Our goal is to verify that, if a treatment effect can be detected by a human, then it can also be detected by the network.</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In the coming months, we will use the new deep learning capabilities of Spine Tool to process images for actual studies. In parallel, we will process the images using our existing workflow and compare the results. If, as we expect, the bar charts produced via the two approaches show comparable average spine density, then we will have confirmed that future studies of spine density can be run reliably with the new tool—and with potentially 50% less manual effort.</a:t>
            </a:r>
          </a:p>
          <a:p>
            <a:endParaRPr lang="en-US" sz="1200" b="1" i="1" kern="1200">
              <a:solidFill>
                <a:schemeClr val="tx1"/>
              </a:solidFill>
              <a:effectLst/>
              <a:latin typeface="+mn-lt"/>
              <a:ea typeface="+mn-ea"/>
              <a:cs typeface="+mn-cs"/>
            </a:endParaRPr>
          </a:p>
          <a:p>
            <a:pPr algn="l"/>
            <a:r>
              <a:rPr lang="en-US" b="1">
                <a:solidFill>
                  <a:srgbClr val="1A1A1A"/>
                </a:solidFill>
                <a:effectLst/>
                <a:latin typeface="Roboto" panose="02000000000000000000" pitchFamily="2" charset="0"/>
              </a:rPr>
              <a:t>References</a:t>
            </a:r>
          </a:p>
          <a:p>
            <a:pPr algn="l"/>
            <a:endParaRPr lang="en-US" b="1">
              <a:solidFill>
                <a:srgbClr val="1A1A1A"/>
              </a:solidFill>
              <a:effectLst/>
              <a:latin typeface="Roboto" panose="02000000000000000000" pitchFamily="2" charset="0"/>
            </a:endParaRPr>
          </a:p>
          <a:p>
            <a:pPr algn="l">
              <a:buFont typeface="+mj-lt"/>
              <a:buAutoNum type="arabicPeriod"/>
            </a:pPr>
            <a:r>
              <a:rPr lang="en-US" b="0" i="0">
                <a:solidFill>
                  <a:srgbClr val="1A1A1A"/>
                </a:solidFill>
                <a:effectLst/>
                <a:latin typeface="Roboto" panose="02000000000000000000" pitchFamily="2" charset="0"/>
              </a:rPr>
              <a:t> Wu, T. </a:t>
            </a:r>
            <a:r>
              <a:rPr lang="en-US" b="0" i="1">
                <a:solidFill>
                  <a:srgbClr val="1A1A1A"/>
                </a:solidFill>
                <a:effectLst/>
                <a:latin typeface="Roboto" panose="02000000000000000000" pitchFamily="2" charset="0"/>
              </a:rPr>
              <a:t>et al.</a:t>
            </a:r>
            <a:r>
              <a:rPr lang="en-US" b="0" i="0">
                <a:solidFill>
                  <a:srgbClr val="1A1A1A"/>
                </a:solidFill>
                <a:effectLst/>
                <a:latin typeface="Roboto" panose="02000000000000000000" pitchFamily="2" charset="0"/>
              </a:rPr>
              <a:t> “Complement C3 Is Activated in Human AD Brain and Is Required for Neurodegeneration in Mouse Models of Amyloidosis and Tauopathy.” </a:t>
            </a:r>
            <a:r>
              <a:rPr lang="en-US" b="0" i="1">
                <a:solidFill>
                  <a:srgbClr val="1A1A1A"/>
                </a:solidFill>
                <a:effectLst/>
                <a:latin typeface="Roboto" panose="02000000000000000000" pitchFamily="2" charset="0"/>
              </a:rPr>
              <a:t>Cell Reports</a:t>
            </a:r>
            <a:r>
              <a:rPr lang="en-US" b="0" i="0">
                <a:solidFill>
                  <a:srgbClr val="1A1A1A"/>
                </a:solidFill>
                <a:effectLst/>
                <a:latin typeface="Roboto" panose="02000000000000000000" pitchFamily="2" charset="0"/>
              </a:rPr>
              <a:t> 28, 2111-2123.e6 (2019).</a:t>
            </a:r>
          </a:p>
          <a:p>
            <a:pPr algn="l">
              <a:buFont typeface="+mj-lt"/>
              <a:buNone/>
            </a:pPr>
            <a:endParaRPr lang="en-US" b="0" i="0">
              <a:solidFill>
                <a:srgbClr val="1A1A1A"/>
              </a:solidFill>
              <a:effectLst/>
              <a:latin typeface="Roboto" panose="02000000000000000000" pitchFamily="2" charset="0"/>
            </a:endParaRPr>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i="1"/>
              <a:t>See more articles and subscribe at mathworks.com/company/newsletters</a:t>
            </a: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2010254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800" b="1"/>
              <a:t>Primary Industry: </a:t>
            </a:r>
            <a:r>
              <a:rPr lang="en-US" sz="800" b="0"/>
              <a:t>Automotive</a:t>
            </a:r>
            <a:endParaRPr lang="en-US" sz="800"/>
          </a:p>
          <a:p>
            <a:pPr eaLnBrk="1" hangingPunct="1"/>
            <a:r>
              <a:rPr lang="en-US" sz="800" b="1"/>
              <a:t>Secondary</a:t>
            </a:r>
            <a:r>
              <a:rPr lang="en-US" sz="800" b="1" baseline="0"/>
              <a:t> Industries: </a:t>
            </a:r>
            <a:r>
              <a:rPr lang="en-US" sz="800" b="0" baseline="0"/>
              <a:t>n/a</a:t>
            </a:r>
            <a:endParaRPr lang="en-US" sz="800" b="0"/>
          </a:p>
          <a:p>
            <a:pPr defTabSz="914250">
              <a:defRPr/>
            </a:pPr>
            <a:r>
              <a:rPr lang="en-US" sz="800" b="1"/>
              <a:t>Product Capabilities: </a:t>
            </a:r>
            <a:r>
              <a:rPr lang="en-US" sz="800" b="0"/>
              <a:t>Data Analysis, Algorithm Development, Desktop</a:t>
            </a:r>
            <a:r>
              <a:rPr lang="en-US" sz="800" b="0" baseline="0"/>
              <a:t> and Web Deployment</a:t>
            </a:r>
            <a:endParaRPr lang="en-US" sz="800" b="1"/>
          </a:p>
          <a:p>
            <a:pPr eaLnBrk="1" hangingPunct="1"/>
            <a:r>
              <a:rPr lang="en-US" sz="800" b="1"/>
              <a:t>Applications: </a:t>
            </a:r>
            <a:r>
              <a:rPr lang="en-US" sz="800" b="0"/>
              <a:t>Image and Video Processing</a:t>
            </a:r>
            <a:endParaRPr lang="en-US" sz="800" b="1"/>
          </a:p>
          <a:p>
            <a:pPr defTabSz="914250">
              <a:defRPr/>
            </a:pPr>
            <a:r>
              <a:rPr lang="en-US" sz="800" b="1"/>
              <a:t>Products Used: </a:t>
            </a:r>
            <a:r>
              <a:rPr lang="en-US" sz="800" b="0"/>
              <a:t>MATLAB, MATLAB</a:t>
            </a:r>
            <a:r>
              <a:rPr lang="en-US" sz="800" b="0" baseline="0"/>
              <a:t> Compiler, Image Processing Toolbox</a:t>
            </a:r>
            <a:endParaRPr lang="en-US" sz="800" b="1"/>
          </a:p>
          <a:p>
            <a:pPr defTabSz="914250">
              <a:defRPr/>
            </a:pPr>
            <a:r>
              <a:rPr lang="en-US" sz="800" b="1"/>
              <a:t>Country: </a:t>
            </a:r>
            <a:r>
              <a:rPr lang="en-US" sz="800" b="0" u="none"/>
              <a:t>Germany</a:t>
            </a:r>
          </a:p>
          <a:p>
            <a:pPr defTabSz="914250">
              <a:defRPr/>
            </a:pPr>
            <a:endParaRPr lang="en-US" sz="800" i="0">
              <a:latin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a:solidFill>
                  <a:schemeClr val="tx1"/>
                </a:solidFill>
                <a:effectLst/>
                <a:latin typeface="+mn-lt"/>
                <a:ea typeface="+mn-ea"/>
                <a:cs typeface="+mn-cs"/>
              </a:rPr>
              <a:t>Product names are current at time of technical article publication. </a:t>
            </a:r>
          </a:p>
          <a:p>
            <a:pPr defTabSz="914250">
              <a:defRPr/>
            </a:pPr>
            <a:r>
              <a:rPr lang="en-US" sz="800" i="1"/>
              <a:t>Published in MATLAB Digest </a:t>
            </a:r>
            <a:r>
              <a:rPr lang="en-US" sz="800"/>
              <a:t>November 2008  </a:t>
            </a:r>
          </a:p>
          <a:p>
            <a:pPr eaLnBrk="1" hangingPunct="1"/>
            <a:endParaRPr lang="en-US" sz="800">
              <a:latin typeface="Verdana" pitchFamily="34" charset="0"/>
            </a:endParaRPr>
          </a:p>
          <a:p>
            <a:pPr eaLnBrk="1" hangingPunct="1"/>
            <a:r>
              <a:rPr lang="en-US" sz="300" b="1"/>
              <a:t>Developing a Motion-</a:t>
            </a:r>
            <a:r>
              <a:rPr lang="en-US" sz="300" b="1" err="1"/>
              <a:t>Stero</a:t>
            </a:r>
            <a:r>
              <a:rPr lang="en-US" sz="300" b="1"/>
              <a:t> Parking Assistant at BMW</a:t>
            </a:r>
          </a:p>
          <a:p>
            <a:pPr defTabSz="914250">
              <a:defRPr/>
            </a:pPr>
            <a:r>
              <a:rPr lang="en-US" sz="300"/>
              <a:t>By Dr. Eric Wahl, BMW Group and Dr. Rolf-Dieter </a:t>
            </a:r>
            <a:r>
              <a:rPr lang="en-US" sz="300" err="1"/>
              <a:t>Therburg</a:t>
            </a:r>
            <a:r>
              <a:rPr lang="en-US" sz="300"/>
              <a:t>, THECON</a:t>
            </a:r>
          </a:p>
          <a:p>
            <a:pPr defTabSz="914250">
              <a:defRPr/>
            </a:pPr>
            <a:endParaRPr lang="en-US" sz="300"/>
          </a:p>
          <a:p>
            <a:r>
              <a:rPr lang="en-US" sz="300"/>
              <a:t>For many drivers, finding and then navigating a vehicle into a suitable parking spot is a challenge—mainly because the driver cannot see around the vehicle or determine the size and shape of the parking space.</a:t>
            </a:r>
          </a:p>
          <a:p>
            <a:endParaRPr lang="en-US" sz="300"/>
          </a:p>
          <a:p>
            <a:r>
              <a:rPr lang="en-US" sz="300"/>
              <a:t>Several automotive manufacturers, including BMW, now equip vehicles with side-view cameras, which drivers can use to examine blind areas around the car. These cameras provide only a visual representation (a two-dimensional video image) of the area, and are not well-suited to evaluating the size of a potential parking spot or warning the driver of hazards in the car’s path. These more complex tasks require a spatial representation. Some companies are working on ultrasonic- and LIDAR-based driver-assistance systems, but such systems impose the cost of additional sensors, and typically have relatively low range and resolution, not to mention low classification abilities. </a:t>
            </a:r>
          </a:p>
          <a:p>
            <a:endParaRPr lang="en-US" sz="300"/>
          </a:p>
          <a:p>
            <a:r>
              <a:rPr lang="en-US" sz="300"/>
              <a:t>At BMW, we have developed a motion-stereo system that constructs a 3-D model of the area around the car from 2-D images generated by a single side-view camera (Figure 1). Because it uses the generic 2-D camera already installed on BMW vehicles, the motion-stereo approach offers a cost-effective alternative to solutions that require specialized sensors.</a:t>
            </a:r>
          </a:p>
          <a:p>
            <a:endParaRPr lang="en-US" sz="300"/>
          </a:p>
          <a:p>
            <a:pPr defTabSz="914250">
              <a:defRPr/>
            </a:pPr>
            <a:r>
              <a:rPr lang="en-US" sz="300"/>
              <a:t>Using MATLAB®, Image Processing Toolbox™, and THECON’s MATLAB based MOBIL Image Acquisition and Processing Toolbox, engineers from BMW and THECON developed a real-time prototype of the system, which combines images taken from different car positions with vehicle speed, wheel position, and angles data to determine the shape and dimensions of the parking space. In addition to parking assistance, the 3-D representation produced by the system can be used for a variety of other applications, including collision avoidance and automated warnings of curbs and obstacles.</a:t>
            </a:r>
          </a:p>
          <a:p>
            <a:endParaRPr lang="en-US" sz="300"/>
          </a:p>
          <a:p>
            <a:pPr eaLnBrk="1" hangingPunct="1"/>
            <a:r>
              <a:rPr lang="en-US" sz="300" b="1"/>
              <a:t>What is Motion Stereo?</a:t>
            </a:r>
          </a:p>
          <a:p>
            <a:r>
              <a:rPr lang="en-US" sz="300"/>
              <a:t>To create 3-D images of the environment, robotics researchers often use multiple cameras that capture at least two images of the same scene taken at the same instant but from different positions or angles. This procedure is called stereo. Motion stereo varies this concept by exchanging a multiple camera with a single camera that is moved to determine different </a:t>
            </a:r>
            <a:r>
              <a:rPr lang="en-US" sz="300" err="1"/>
              <a:t>positions.The</a:t>
            </a:r>
            <a:r>
              <a:rPr lang="en-US" sz="300"/>
              <a:t> motion-stereo system developed at BMW uses the same approach, using two images taken by a single camera and relying on the motion of the automobile to change the point of view from image to image.</a:t>
            </a:r>
          </a:p>
          <a:p>
            <a:endParaRPr lang="en-US" sz="300"/>
          </a:p>
          <a:p>
            <a:r>
              <a:rPr lang="en-US" sz="300"/>
              <a:t>While the relative position of the twin cameras in a stereo camera is fixed and well-known, in a motion-stereo system the relative positions change with the speed and direction of the automobile. As a result, our system must gather velocity and wheel position and angles data from the car’s CAN bus and then apply sophisticated object-reconstruction algorithms to transform the 2-D point clouds from sequential images into a 3-D model.</a:t>
            </a:r>
          </a:p>
          <a:p>
            <a:endParaRPr lang="en-US" sz="300"/>
          </a:p>
          <a:p>
            <a:endParaRPr lang="en-US" sz="300"/>
          </a:p>
          <a:p>
            <a:pPr eaLnBrk="1" hangingPunct="1"/>
            <a:r>
              <a:rPr lang="en-US" sz="300" b="1"/>
              <a:t>Processing a Series of Images</a:t>
            </a:r>
          </a:p>
          <a:p>
            <a:pPr defTabSz="914250">
              <a:defRPr/>
            </a:pPr>
            <a:r>
              <a:rPr lang="en-US" sz="300"/>
              <a:t>The first iteration of the system used images collected from the side-view camera while the car was moving past parking spaces. In this phase, the orientation and position of the camera were predetermined; development focused on filtering the images and constructing a 3-D representation. We used MATLAB eigenvalue and Hessian matrix operations to create stable edge-detection algorithms (Figure 2).</a:t>
            </a:r>
          </a:p>
          <a:p>
            <a:endParaRPr lang="en-US" sz="300"/>
          </a:p>
          <a:p>
            <a:r>
              <a:rPr lang="en-US" sz="300"/>
              <a:t>Image Processing Toolbox functions and the visualization capabilities of MATLAB were particularly helpful as we debugged the edge-detection algorithms. For example, after filtering an image or performing a matrix operation, we could visually compare the original with the new image to validate the results. This kind of debugging is very time-consuming in C or other low-level languages because it requires custom visualization code for each step. Developing image processing applications typically requires many matrix calculations and filtering steps. We have found that coding these applications in C or C++ takes three to four times longer than coding them in MATLAB.</a:t>
            </a:r>
          </a:p>
          <a:p>
            <a:endParaRPr lang="en-US" sz="300"/>
          </a:p>
          <a:p>
            <a:r>
              <a:rPr lang="en-US" sz="300"/>
              <a:t>After developing the object reconstruction algorithms in non-real-time, we verified that we could perform the necessary processing as the images were acquired at the camera’s standard rate of 50 frames per second. To acquire and process images, we used the MOBIL toolbox. The toolbox combines MATLAB with the real-time image acquisition of a frame-grabber. Operation is carried out with a GUI into which camera images are displayed as stills or as live video. A MEX DLL places function calls for initializing the frame-grabber, changing camera parameters, acquiring and displaying live images, and transferring images into MATLAB arrays.</a:t>
            </a:r>
          </a:p>
          <a:p>
            <a:r>
              <a:rPr lang="en-US" sz="300"/>
              <a:t> </a:t>
            </a:r>
          </a:p>
          <a:p>
            <a:r>
              <a:rPr lang="en-US" sz="300"/>
              <a:t>With the MOBIL toolbox, real-time image acquisition operates autonomously in the background of the application program with a separate task in kernel mode. Acquired images are stored in a ring buffer structure and signaled to the MATLAB application for further processing. Basic filtering functions in the MOBIL toolbox operate directly in the acquisition buffer. These preprocessed arrays are transferred to MATLAB and are then handled with Image Processing Toolbox.</a:t>
            </a:r>
          </a:p>
          <a:p>
            <a:pPr defTabSz="914250">
              <a:defRPr/>
            </a:pPr>
            <a:endParaRPr lang="en-US" sz="300"/>
          </a:p>
          <a:p>
            <a:pPr defTabSz="914250">
              <a:defRPr/>
            </a:pPr>
            <a:r>
              <a:rPr lang="en-US" sz="300" b="1"/>
              <a:t>Integrating CAN Bus Data</a:t>
            </a:r>
          </a:p>
          <a:p>
            <a:r>
              <a:rPr lang="en-US" sz="300"/>
              <a:t>To construct a 3-D model from two consecutive camera images, we need to determine how the position and orientation of the camera have changed from image to image. We calculate these changes using data on the vehicle’s speed and direction, acquired via the CAN bus. Our CAN bus interface module, developed in MATLAB, acquires vehicle speed and wheel angle data every 100 milliseconds. The CAN bus interface communicates autonomously with the car to send live signals and receive and decode messages for navigation purposes.</a:t>
            </a:r>
          </a:p>
          <a:p>
            <a:endParaRPr lang="en-US" sz="300"/>
          </a:p>
          <a:p>
            <a:r>
              <a:rPr lang="en-US" sz="300"/>
              <a:t>In practice, a car may be traveling at speeds of up to 30 kilometers per hour as the driver looks for a parking space. At these speeds, we must process every image from the camera because we need all the information available. Camera data, however, arrives at a faster rate than CAN bus data, and the two data sources are not synchronized. To determine camera position for each image, we used a Kalman filter in MATLAB to denoise the CAN bus data and then calculated the vehicle’s route by interpolating the available data points into a smooth curve</a:t>
            </a:r>
          </a:p>
          <a:p>
            <a:pPr defTabSz="914250">
              <a:defRPr/>
            </a:pPr>
            <a:endParaRPr lang="en-US" sz="300"/>
          </a:p>
          <a:p>
            <a:pPr defTabSz="914250">
              <a:defRPr/>
            </a:pPr>
            <a:r>
              <a:rPr lang="en-US" sz="300" b="1"/>
              <a:t>Test-Driving the Prototype</a:t>
            </a:r>
          </a:p>
          <a:p>
            <a:r>
              <a:rPr lang="en-US" sz="300"/>
              <a:t>To test the system in real-world conditions, we assembled a prototype system and conducted test drives in a BMW 5 Series Touring. We used MATLAB Compiler™ to build a standalone executable of the motion-stereo application, which we deployed to a ruggedized mobile PC with 12 VDC power supply equipped with a 2.4 GHz Intel Core2Duo 4 processor, 2 GB RAM, an asynchronous 4-channel image acquisition board, and a CAN bus hardware interface.</a:t>
            </a:r>
          </a:p>
          <a:p>
            <a:endParaRPr lang="en-US" sz="300"/>
          </a:p>
          <a:p>
            <a:r>
              <a:rPr lang="en-US" sz="300"/>
              <a:t>A screenshot of the application is shown in Figure 3.</a:t>
            </a:r>
          </a:p>
          <a:p>
            <a:endParaRPr lang="en-US" sz="300"/>
          </a:p>
          <a:p>
            <a:r>
              <a:rPr lang="en-US" sz="300"/>
              <a:t>Initial road tests revealed a weakness in the original algorithms. Periodic background structures such as fences and cobblestones caused the system to misinterpret depth values. We corrected the problem by using MATLAB to create a filter for these kinds of objects. </a:t>
            </a:r>
          </a:p>
          <a:p>
            <a:endParaRPr lang="en-US" sz="300"/>
          </a:p>
          <a:p>
            <a:r>
              <a:rPr lang="en-US" sz="300"/>
              <a:t>The system performed well during test drives, easily keeping up with the supply of real-time images and CAN data. When the system is used in production, the application will run on an embedded processor and use the vehicle’s on-board LCD display screen.</a:t>
            </a:r>
          </a:p>
          <a:p>
            <a:endParaRPr lang="en-US" sz="300"/>
          </a:p>
          <a:p>
            <a:pPr defTabSz="914250">
              <a:defRPr/>
            </a:pPr>
            <a:r>
              <a:rPr lang="en-US" sz="300" b="1"/>
              <a:t>Identifying Objects</a:t>
            </a:r>
          </a:p>
          <a:p>
            <a:r>
              <a:rPr lang="en-US" sz="300"/>
              <a:t>In developing the prototype, we were careful to separate the object construction and object identification functions.  This distinction enables engineers throughout BMW, as well as third-party vendors, to design applications that use the 3-D data for different purposes in different vehicles. Control engineers, for example, can use the data to automatically park a vehicle. Since many BMW control engineers also use MATLAB, there is an opportunity to simulate a complete system that combines their control models with our MATLAB application.</a:t>
            </a:r>
          </a:p>
          <a:p>
            <a:endParaRPr lang="en-US" sz="300"/>
          </a:p>
          <a:p>
            <a:r>
              <a:rPr lang="en-US" sz="300"/>
              <a:t>Work is currently under way to improve object construction by increasing the density of point clouds. We are also working on improved object identification, which will enable the system to classify street light poles, curbs, and other objects—a task that is all but impossible with ultrasonic systems. In further experiments we will be evaluating the use of a top-view camera, which provides a wider-viewing angle but lower resolution than the side-view camera.</a:t>
            </a:r>
          </a:p>
          <a:p>
            <a:endParaRPr lang="en-US" sz="300"/>
          </a:p>
          <a:p>
            <a:r>
              <a:rPr lang="en-US" sz="300"/>
              <a:t>Using the movement of the car to assemble 3-D data from a single camera is an example of BMW innovation in the automotive industry. Costly sensors are useful for research but impractical for real applications. By using equipment already on our vehicles, we can provide timely alerts and information to our customers, adding value without increasing manufacturing costs.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589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Automated Driving</a:t>
            </a:r>
          </a:p>
          <a:p>
            <a:r>
              <a:rPr lang="en-US" sz="1200"/>
              <a:t>Satellite Imagery</a:t>
            </a:r>
          </a:p>
          <a:p>
            <a:r>
              <a:rPr lang="en-US" sz="1200"/>
              <a:t>Medical imaging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Consumer electronics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Machine vision</a:t>
            </a:r>
          </a:p>
          <a:p>
            <a:r>
              <a:rPr lang="en-US" sz="1200"/>
              <a:t>Surveillance</a:t>
            </a:r>
          </a:p>
          <a:p>
            <a:r>
              <a:rPr lang="en-US" sz="1200"/>
              <a:t>Robotics</a:t>
            </a:r>
          </a:p>
          <a:p>
            <a:r>
              <a:rPr lang="en-US" sz="1200"/>
              <a:t>and more…</a:t>
            </a:r>
          </a:p>
          <a:p>
            <a:endParaRPr lang="en-US" baseline="0"/>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BB67D-01AF-4AEA-961F-78F9A8C6BFED}" type="slidenum">
              <a:rPr lang="en-US" smtClean="0"/>
              <a:pPr/>
              <a:t>4</a:t>
            </a:fld>
            <a:endParaRPr lang="en-US"/>
          </a:p>
        </p:txBody>
      </p:sp>
    </p:spTree>
    <p:extLst>
      <p:ext uri="{BB962C8B-B14F-4D97-AF65-F5344CB8AC3E}">
        <p14:creationId xmlns:p14="http://schemas.microsoft.com/office/powerpoint/2010/main" val="2756637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Images</a:t>
            </a:r>
            <a:r>
              <a:rPr lang="en-US" baseline="0"/>
              <a:t> and video are used in a wide range of applications, from robots and cars to environmental science and medicine.  Our recent release has many new capabilities that expand what customers can do with our tools.  In particular, automatic image registration is a workflow that is important to every application on this slide and we can now claim to have a great solution.  Let’s now take a look at image registration as well as the other new capabilities available in our latest release.</a:t>
            </a:r>
          </a:p>
          <a:p>
            <a:endParaRPr lang="en-US" baseline="0"/>
          </a:p>
          <a:p>
            <a:r>
              <a:rPr lang="en-US" baseline="0"/>
              <a:t>General image processing workflow involves ,</a:t>
            </a:r>
          </a:p>
          <a:p>
            <a:pPr marL="168638" indent="-168638">
              <a:buFont typeface="Arial" pitchFamily="34" charset="0"/>
              <a:buChar char="•"/>
            </a:pPr>
            <a:r>
              <a:rPr lang="en-US" baseline="0"/>
              <a:t>Capture images</a:t>
            </a:r>
          </a:p>
          <a:p>
            <a:pPr marL="168638" indent="-168638">
              <a:buFont typeface="Arial" pitchFamily="34" charset="0"/>
              <a:buChar char="•"/>
            </a:pPr>
            <a:r>
              <a:rPr lang="en-US" baseline="0"/>
              <a:t>Apply algorithms</a:t>
            </a:r>
          </a:p>
          <a:p>
            <a:pPr marL="168638" indent="-168638">
              <a:buFont typeface="Arial" pitchFamily="34" charset="0"/>
              <a:buChar char="•"/>
            </a:pPr>
            <a:r>
              <a:rPr lang="en-US" baseline="0"/>
              <a:t>Calculate errors</a:t>
            </a:r>
          </a:p>
          <a:p>
            <a:pPr marL="168638" indent="-168638">
              <a:buFont typeface="Arial" pitchFamily="34" charset="0"/>
              <a:buChar char="•"/>
            </a:pPr>
            <a:r>
              <a:rPr lang="en-US" baseline="0"/>
              <a:t>Compare results</a:t>
            </a:r>
          </a:p>
          <a:p>
            <a:pPr marL="168638" indent="-168638">
              <a:buFont typeface="Arial" pitchFamily="34" charset="0"/>
              <a:buChar char="•"/>
            </a:pPr>
            <a:endParaRPr lang="en-US" baseline="0"/>
          </a:p>
          <a:p>
            <a:r>
              <a:rPr lang="en-US" baseline="0"/>
              <a:t>Images are captured on a variety of devices at different cost levels from space telescopes and medical imaging to webcams and in-expensive digital cameras. One specific example of image processing is to align data acquired from various sources and using it for …. Whether you’re using a digital camera or a </a:t>
            </a:r>
            <a:r>
              <a:rPr lang="en-US" baseline="0" err="1"/>
              <a:t>sophesticated</a:t>
            </a:r>
            <a:r>
              <a:rPr lang="en-US" baseline="0"/>
              <a:t> imaging device, you might want to capture images at different aperture levels and evaluate alternate solutions to solve the problem. Developing a non-standard solution requires an open and flexible environment to enable data exploration, algorithm development and application deployment.</a:t>
            </a:r>
          </a:p>
          <a:p>
            <a:endParaRPr lang="en-US" baseline="0"/>
          </a:p>
          <a:p>
            <a:endParaRPr lang="en-US" baseline="0"/>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BB67D-01AF-4AEA-961F-78F9A8C6BFED}" type="slidenum">
              <a:rPr lang="en-US" smtClean="0"/>
              <a:pPr/>
              <a:t>5</a:t>
            </a:fld>
            <a:endParaRPr lang="en-US"/>
          </a:p>
        </p:txBody>
      </p:sp>
    </p:spTree>
    <p:extLst>
      <p:ext uri="{BB962C8B-B14F-4D97-AF65-F5344CB8AC3E}">
        <p14:creationId xmlns:p14="http://schemas.microsoft.com/office/powerpoint/2010/main" val="275663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demo we see today is the Amazon rainforest deforestation demo. In this demo, we would like to explore how the deforested area has changes from 2000 to 2016 in a small part of the rainforest and quantify it. We use 5 images taken 4 years apart to do this.</a:t>
            </a:r>
          </a:p>
          <a:p>
            <a:endParaRPr lang="en-US" dirty="0"/>
          </a:p>
          <a:p>
            <a:r>
              <a:rPr lang="en-US" dirty="0"/>
              <a:t>So, lets jump into MATLAB explore the demo.</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Run “</a:t>
            </a:r>
            <a:r>
              <a:rPr lang="en-US" dirty="0" err="1"/>
              <a:t>amazonRainforestSegmentation.prj</a:t>
            </a:r>
            <a:r>
              <a:rPr lang="en-US" dirty="0"/>
              <a:t> project” in MATLAB and open “Amazon Rainforest Segmentation Demo” in the project shortcuts 👆</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934532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Return from MATLAB</a:t>
            </a:r>
          </a:p>
          <a:p>
            <a:endParaRPr lang="en-US" dirty="0"/>
          </a:p>
          <a:p>
            <a:r>
              <a:rPr lang="en-US" dirty="0"/>
              <a:t>So now that we have explored the demo, the approach we took started by reviewing the images, trying 2 different segmentation approaches and finally combining the approach into a function and applying it to multiple images using batch processing. 👆</a:t>
            </a:r>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1334309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highlight how our IP and CV capabilities are used by NASA for detecting forest disturbances such as droughts, wildfires, insects, hail damage and others. Using our tools, they were able to implement and test new ideas and in a matter of hours and cut years of development time. 👆</a:t>
            </a:r>
          </a:p>
          <a:p>
            <a:endParaRPr lang="en-US" dirty="0"/>
          </a:p>
          <a:p>
            <a:r>
              <a:rPr lang="en-US" dirty="0"/>
              <a:t>🧠 Additional Notes in next hidden slide</a:t>
            </a:r>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2861675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a:solidFill>
                  <a:schemeClr val="tx1"/>
                </a:solidFill>
                <a:latin typeface="+mn-lt"/>
                <a:ea typeface="+mn-ea"/>
                <a:cs typeface="+mn-cs"/>
              </a:rPr>
              <a:t>Industries:</a:t>
            </a:r>
            <a:r>
              <a:rPr lang="en-US" sz="700" b="1" kern="1200" baseline="0">
                <a:solidFill>
                  <a:schemeClr val="tx1"/>
                </a:solidFill>
                <a:latin typeface="+mn-lt"/>
                <a:ea typeface="+mn-ea"/>
                <a:cs typeface="+mn-cs"/>
              </a:rPr>
              <a:t> </a:t>
            </a:r>
            <a:r>
              <a:rPr lang="en-GB" sz="1200" kern="1200">
                <a:solidFill>
                  <a:schemeClr val="tx1"/>
                </a:solidFill>
                <a:effectLst/>
                <a:latin typeface="+mn-lt"/>
                <a:ea typeface="+mn-ea"/>
                <a:cs typeface="+mn-cs"/>
              </a:rPr>
              <a:t>Earth and ocean sciences, Aerospace</a:t>
            </a:r>
            <a:endParaRPr lang="en-US" sz="7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a:solidFill>
                  <a:schemeClr val="tx1"/>
                </a:solidFill>
                <a:latin typeface="+mn-lt"/>
                <a:ea typeface="+mn-ea"/>
                <a:cs typeface="+mn-cs"/>
              </a:rPr>
              <a:t>Application Areas: </a:t>
            </a:r>
            <a:r>
              <a:rPr lang="en-US" sz="1200" kern="1200">
                <a:solidFill>
                  <a:schemeClr val="tx1"/>
                </a:solidFill>
                <a:effectLst/>
                <a:latin typeface="+mn-lt"/>
                <a:ea typeface="+mn-ea"/>
                <a:cs typeface="+mn-cs"/>
              </a:rPr>
              <a:t>Data analytics, Image processing and computer vision</a:t>
            </a:r>
            <a:endParaRPr lang="en-US" sz="700" b="1" kern="1200">
              <a:solidFill>
                <a:schemeClr val="tx1"/>
              </a:solidFill>
              <a:latin typeface="+mn-lt"/>
              <a:ea typeface="+mn-ea"/>
              <a:cs typeface="+mn-cs"/>
            </a:endParaRPr>
          </a:p>
          <a:p>
            <a:r>
              <a:rPr lang="en-US" sz="700" b="1" kern="1200">
                <a:solidFill>
                  <a:schemeClr val="tx1"/>
                </a:solidFill>
                <a:latin typeface="+mn-lt"/>
                <a:ea typeface="+mn-ea"/>
                <a:cs typeface="+mn-cs"/>
              </a:rPr>
              <a:t>Capabilities</a:t>
            </a:r>
            <a:r>
              <a:rPr lang="en-US" sz="700" b="0" kern="1200">
                <a:solidFill>
                  <a:schemeClr val="tx1"/>
                </a:solidFill>
                <a:latin typeface="+mn-lt"/>
                <a:ea typeface="+mn-ea"/>
                <a:cs typeface="+mn-cs"/>
              </a:rPr>
              <a:t>: </a:t>
            </a:r>
            <a:r>
              <a:rPr lang="en-US" sz="1200" kern="1200">
                <a:solidFill>
                  <a:schemeClr val="tx1"/>
                </a:solidFill>
                <a:effectLst/>
                <a:latin typeface="+mn-lt"/>
                <a:ea typeface="+mn-ea"/>
                <a:cs typeface="+mn-cs"/>
              </a:rPr>
              <a:t>Data analysis, Algorithm development, Desktop and web deployment</a:t>
            </a:r>
          </a:p>
          <a:p>
            <a:r>
              <a:rPr lang="en-US" sz="700" b="1" kern="1200">
                <a:solidFill>
                  <a:schemeClr val="tx1"/>
                </a:solidFill>
                <a:latin typeface="+mn-lt"/>
                <a:ea typeface="+mn-ea"/>
                <a:cs typeface="+mn-cs"/>
              </a:rPr>
              <a:t>Products Used: </a:t>
            </a:r>
            <a:r>
              <a:rPr lang="en-US" sz="1200" kern="1200">
                <a:solidFill>
                  <a:schemeClr val="tx1"/>
                </a:solidFill>
                <a:effectLst/>
                <a:latin typeface="+mn-lt"/>
                <a:ea typeface="+mn-ea"/>
                <a:cs typeface="+mn-cs"/>
              </a:rPr>
              <a:t>MATLAB, Image Processing Toolbox, Mapping Toolbox, MATLAB Compiler, Optimization Toolbox, Signal Processing Toolbox</a:t>
            </a:r>
          </a:p>
          <a:p>
            <a:pPr marL="0" marR="0" indent="0" algn="l" defTabSz="914400" rtl="0" eaLnBrk="1" fontAlgn="auto" latinLnBrk="0" hangingPunct="1">
              <a:lnSpc>
                <a:spcPct val="100000"/>
              </a:lnSpc>
              <a:spcBef>
                <a:spcPts val="0"/>
              </a:spcBef>
              <a:spcAft>
                <a:spcPts val="0"/>
              </a:spcAft>
              <a:buClrTx/>
              <a:buSzTx/>
              <a:buFontTx/>
              <a:buNone/>
              <a:tabLst/>
              <a:defRPr/>
            </a:pPr>
            <a:r>
              <a:rPr lang="en-US" sz="700" b="1" kern="1200">
                <a:solidFill>
                  <a:schemeClr val="tx1"/>
                </a:solidFill>
                <a:latin typeface="+mn-lt"/>
                <a:ea typeface="+mn-ea"/>
                <a:cs typeface="+mn-cs"/>
              </a:rPr>
              <a:t>Country:</a:t>
            </a:r>
            <a:r>
              <a:rPr lang="en-US" sz="700" b="0" kern="1200" baseline="0">
                <a:solidFill>
                  <a:schemeClr val="tx1"/>
                </a:solidFill>
                <a:latin typeface="+mn-lt"/>
                <a:ea typeface="+mn-ea"/>
                <a:cs typeface="+mn-cs"/>
              </a:rPr>
              <a:t> USA</a:t>
            </a:r>
            <a:endParaRPr lang="en-US" sz="700" kern="1200">
              <a:solidFill>
                <a:schemeClr val="tx1"/>
              </a:solidFill>
              <a:latin typeface="+mn-lt"/>
              <a:ea typeface="+mn-ea"/>
              <a:cs typeface="+mn-cs"/>
            </a:endParaRPr>
          </a:p>
          <a:p>
            <a:r>
              <a:rPr lang="en-US" sz="700" b="1" kern="1200">
                <a:solidFill>
                  <a:schemeClr val="tx1"/>
                </a:solidFill>
                <a:effectLst/>
                <a:latin typeface="+mn-lt"/>
                <a:ea typeface="+mn-ea"/>
                <a:cs typeface="+mn-cs"/>
              </a:rPr>
              <a:t>         </a:t>
            </a:r>
          </a:p>
          <a:p>
            <a:r>
              <a:rPr lang="en-US" sz="1200" b="1">
                <a:solidFill>
                  <a:schemeClr val="tx2"/>
                </a:solidFill>
              </a:rPr>
              <a:t>NASA Develops Early Warning System for Detecting Forest Disturbances</a:t>
            </a:r>
          </a:p>
          <a:p>
            <a:r>
              <a:rPr lang="en-US" sz="1200" b="0" i="0" kern="1200">
                <a:solidFill>
                  <a:schemeClr val="tx1"/>
                </a:solidFill>
                <a:effectLst/>
                <a:latin typeface="+mn-lt"/>
                <a:ea typeface="+mn-ea"/>
                <a:cs typeface="+mn-cs"/>
              </a:rPr>
              <a:t>Working with the U.S. Department of Agriculture Forest Service and the U.S. Geological Survey, NASA’s Stennis Space Center developed </a:t>
            </a:r>
            <a:r>
              <a:rPr lang="en-US" sz="1200" b="0" i="0" u="none" strike="noStrike" kern="1200" err="1">
                <a:solidFill>
                  <a:schemeClr val="tx1"/>
                </a:solidFill>
                <a:effectLst/>
                <a:latin typeface="+mn-lt"/>
                <a:ea typeface="+mn-ea"/>
                <a:cs typeface="+mn-cs"/>
                <a:hlinkClick r:id="rId3"/>
              </a:rPr>
              <a:t>ForWarn</a:t>
            </a:r>
            <a:r>
              <a:rPr lang="en-US" sz="1200" b="0" i="0" kern="1200">
                <a:solidFill>
                  <a:schemeClr val="tx1"/>
                </a:solidFill>
                <a:effectLst/>
                <a:latin typeface="+mn-lt"/>
                <a:ea typeface="+mn-ea"/>
                <a:cs typeface="+mn-cs"/>
              </a:rPr>
              <a:t>, an environmental monitoring and assessment tool that detects and tracks changes in forest vegetation nationwide. </a:t>
            </a:r>
            <a:r>
              <a:rPr lang="en-US" sz="1200" b="0" i="0" kern="1200" err="1">
                <a:solidFill>
                  <a:schemeClr val="tx1"/>
                </a:solidFill>
                <a:effectLst/>
                <a:latin typeface="+mn-lt"/>
                <a:ea typeface="+mn-ea"/>
                <a:cs typeface="+mn-cs"/>
              </a:rPr>
              <a:t>ForWarn</a:t>
            </a:r>
            <a:r>
              <a:rPr lang="en-US" sz="1200" b="0" i="0" kern="1200">
                <a:solidFill>
                  <a:schemeClr val="tx1"/>
                </a:solidFill>
                <a:effectLst/>
                <a:latin typeface="+mn-lt"/>
                <a:ea typeface="+mn-ea"/>
                <a:cs typeface="+mn-cs"/>
              </a:rPr>
              <a:t> software analyzes multispectral satellite imagery collected by </a:t>
            </a:r>
            <a:r>
              <a:rPr lang="en-US" sz="1200" b="0" i="0" kern="1200" err="1">
                <a:solidFill>
                  <a:schemeClr val="tx1"/>
                </a:solidFill>
                <a:effectLst/>
                <a:latin typeface="+mn-lt"/>
                <a:ea typeface="+mn-ea"/>
                <a:cs typeface="+mn-cs"/>
              </a:rPr>
              <a:t>MODerate</a:t>
            </a:r>
            <a:r>
              <a:rPr lang="en-US" sz="1200" b="0" i="0" kern="1200">
                <a:solidFill>
                  <a:schemeClr val="tx1"/>
                </a:solidFill>
                <a:effectLst/>
                <a:latin typeface="+mn-lt"/>
                <a:ea typeface="+mn-ea"/>
                <a:cs typeface="+mn-cs"/>
              </a:rPr>
              <a:t> resolution Imaging </a:t>
            </a:r>
            <a:r>
              <a:rPr lang="en-US" sz="1200" b="0" i="0" kern="1200" err="1">
                <a:solidFill>
                  <a:schemeClr val="tx1"/>
                </a:solidFill>
                <a:effectLst/>
                <a:latin typeface="+mn-lt"/>
                <a:ea typeface="+mn-ea"/>
                <a:cs typeface="+mn-cs"/>
              </a:rPr>
              <a:t>Spectroradiometer</a:t>
            </a:r>
            <a:r>
              <a:rPr lang="en-US" sz="1200" b="0" i="0" kern="1200">
                <a:solidFill>
                  <a:schemeClr val="tx1"/>
                </a:solidFill>
                <a:effectLst/>
                <a:latin typeface="+mn-lt"/>
                <a:ea typeface="+mn-ea"/>
                <a:cs typeface="+mn-cs"/>
              </a:rPr>
              <a:t> (MODIS) instruments on NASA’s Terra and Aqua satellites. Every 8 days, the software identifies in near real time potential forest disturbances caused by insects, drought, storms, blights, wildfires, and other events across the nation. The </a:t>
            </a:r>
            <a:r>
              <a:rPr lang="en-US" sz="1200" b="0" i="0" u="none" strike="noStrike" kern="1200">
                <a:solidFill>
                  <a:schemeClr val="tx1"/>
                </a:solidFill>
                <a:effectLst/>
                <a:latin typeface="+mn-lt"/>
                <a:ea typeface="+mn-ea"/>
                <a:cs typeface="+mn-cs"/>
                <a:hlinkClick r:id="rId4"/>
              </a:rPr>
              <a:t>Forest Change Assessment Viewer</a:t>
            </a:r>
            <a:r>
              <a:rPr lang="en-US" sz="1200" b="0" i="0" kern="1200">
                <a:solidFill>
                  <a:schemeClr val="tx1"/>
                </a:solidFill>
                <a:effectLst/>
                <a:latin typeface="+mn-lt"/>
                <a:ea typeface="+mn-ea"/>
                <a:cs typeface="+mn-cs"/>
              </a:rPr>
              <a:t> for </a:t>
            </a:r>
            <a:r>
              <a:rPr lang="en-US" sz="1200" b="0" i="0" kern="1200" err="1">
                <a:solidFill>
                  <a:schemeClr val="tx1"/>
                </a:solidFill>
                <a:effectLst/>
                <a:latin typeface="+mn-lt"/>
                <a:ea typeface="+mn-ea"/>
                <a:cs typeface="+mn-cs"/>
              </a:rPr>
              <a:t>ForWarn</a:t>
            </a:r>
            <a:r>
              <a:rPr lang="en-US" sz="1200" b="0" i="0" kern="1200">
                <a:solidFill>
                  <a:schemeClr val="tx1"/>
                </a:solidFill>
                <a:effectLst/>
                <a:latin typeface="+mn-lt"/>
                <a:ea typeface="+mn-ea"/>
                <a:cs typeface="+mn-cs"/>
              </a:rPr>
              <a:t> enables users to view these changes on a map.</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NASA engineers used MATLAB</a:t>
            </a:r>
            <a:r>
              <a:rPr lang="en-US" sz="1200" b="0" i="0" kern="1200" baseline="30000">
                <a:solidFill>
                  <a:schemeClr val="tx1"/>
                </a:solidFill>
                <a:effectLst/>
                <a:latin typeface="+mn-lt"/>
                <a:ea typeface="+mn-ea"/>
                <a:cs typeface="+mn-cs"/>
              </a:rPr>
              <a:t>®</a:t>
            </a:r>
            <a:r>
              <a:rPr lang="en-US" sz="1200" b="0" i="0" kern="1200">
                <a:solidFill>
                  <a:schemeClr val="tx1"/>
                </a:solidFill>
                <a:effectLst/>
                <a:latin typeface="+mn-lt"/>
                <a:ea typeface="+mn-ea"/>
                <a:cs typeface="+mn-cs"/>
              </a:rPr>
              <a:t> to help develop and deploy </a:t>
            </a:r>
            <a:r>
              <a:rPr lang="en-US" sz="1200" b="0" i="0" kern="1200" err="1">
                <a:solidFill>
                  <a:schemeClr val="tx1"/>
                </a:solidFill>
                <a:effectLst/>
                <a:latin typeface="+mn-lt"/>
                <a:ea typeface="+mn-ea"/>
                <a:cs typeface="+mn-cs"/>
              </a:rPr>
              <a:t>ForWarn</a:t>
            </a:r>
            <a:r>
              <a:rPr lang="en-US" sz="1200" b="0" i="0" kern="1200">
                <a:solidFill>
                  <a:schemeClr val="tx1"/>
                </a:solidFill>
                <a:effectLst/>
                <a:latin typeface="+mn-lt"/>
                <a:ea typeface="+mn-ea"/>
                <a:cs typeface="+mn-cs"/>
              </a:rPr>
              <a:t> while working with other government agency partners.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“With MATLAB we produced prototypes and built products much faster than would have been possible using a traditional programming language, such as C,” says Duane Armstrong, chief of the Advanced Technology &amp; Technology Transfer branch at the NASA Stennis Space Center. “The quick turnaround enabled by MATLAB let us demonstrate new capabilities to our customers at the Forest Service very quickly.”</a:t>
            </a:r>
          </a:p>
          <a:p>
            <a:endParaRPr lang="en-US" sz="700" kern="1200">
              <a:solidFill>
                <a:schemeClr val="tx1"/>
              </a:solidFill>
              <a:latin typeface="+mn-lt"/>
              <a:ea typeface="+mn-ea"/>
              <a:cs typeface="+mn-cs"/>
            </a:endParaRPr>
          </a:p>
          <a:p>
            <a:r>
              <a:rPr lang="en-US" sz="700" b="1" kern="1200">
                <a:solidFill>
                  <a:schemeClr val="tx1"/>
                </a:solidFill>
                <a:latin typeface="+mn-lt"/>
                <a:ea typeface="+mn-ea"/>
                <a:cs typeface="+mn-cs"/>
              </a:rPr>
              <a:t>Challenge</a:t>
            </a:r>
            <a:endParaRPr lang="en-US" sz="700" b="0" i="0" u="none" strike="noStrike" kern="1200" baseline="0">
              <a:solidFill>
                <a:schemeClr val="tx1"/>
              </a:solidFill>
              <a:latin typeface="+mn-lt"/>
              <a:ea typeface="+mn-ea"/>
              <a:cs typeface="+mn-cs"/>
            </a:endParaRPr>
          </a:p>
          <a:p>
            <a:r>
              <a:rPr lang="en-US" sz="1200" b="0" i="0" kern="1200">
                <a:solidFill>
                  <a:schemeClr val="tx1"/>
                </a:solidFill>
                <a:effectLst/>
                <a:latin typeface="+mn-lt"/>
                <a:ea typeface="+mn-ea"/>
                <a:cs typeface="+mn-cs"/>
              </a:rPr>
              <a:t>To develop a near-real-time system for detecting and monitoring vegetation changes across the 48 contiguous states, NASA engineers needed to analyze multispectral images captured by the Aqua and Terra satellites, build multi-timescale baselines of the gathered data, and then compare incoming data with the baseline to identify anomalies.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Each day, MODIS data is generated for 14 gridded tiles that span the 48 states, with each tile comprising 4800 x 4800 pixels. Twice a year the system processes 15 to 25 terabytes of data when updating the yearly baselines used to identify changes in vegetation.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NASA engineers needed to process and analyze large time-series data sets of images stored as </a:t>
            </a:r>
            <a:r>
              <a:rPr lang="en-US" sz="1200" b="0" i="0" kern="1200" err="1">
                <a:solidFill>
                  <a:schemeClr val="tx1"/>
                </a:solidFill>
                <a:effectLst/>
                <a:latin typeface="+mn-lt"/>
                <a:ea typeface="+mn-ea"/>
                <a:cs typeface="+mn-cs"/>
              </a:rPr>
              <a:t>mutidimensional</a:t>
            </a:r>
            <a:r>
              <a:rPr lang="en-US" sz="1200" b="0" i="0" kern="1200">
                <a:solidFill>
                  <a:schemeClr val="tx1"/>
                </a:solidFill>
                <a:effectLst/>
                <a:latin typeface="+mn-lt"/>
                <a:ea typeface="+mn-ea"/>
                <a:cs typeface="+mn-cs"/>
              </a:rPr>
              <a:t> arrays. They needed a development environment for interactively developing and rapidly evaluating new analysis algorithms. After demonstrating their algorithms, they wanted to deploy them into production without recoding.</a:t>
            </a:r>
          </a:p>
          <a:p>
            <a:endParaRPr lang="en-US" sz="700" kern="120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i="1" kern="1200">
                <a:solidFill>
                  <a:schemeClr val="tx1"/>
                </a:solidFill>
                <a:latin typeface="+mn-lt"/>
                <a:ea typeface="+mn-ea"/>
                <a:cs typeface="+mn-cs"/>
              </a:rPr>
              <a:t>“</a:t>
            </a:r>
            <a:r>
              <a:rPr lang="en-US" sz="1200" b="0" i="1" kern="1200">
                <a:solidFill>
                  <a:schemeClr val="tx1"/>
                </a:solidFill>
                <a:effectLst/>
                <a:latin typeface="+mn-lt"/>
                <a:ea typeface="+mn-ea"/>
                <a:cs typeface="+mn-cs"/>
              </a:rPr>
              <a:t>Soon after </a:t>
            </a:r>
            <a:r>
              <a:rPr lang="en-US" sz="1200" b="0" i="1" kern="1200" err="1">
                <a:solidFill>
                  <a:schemeClr val="tx1"/>
                </a:solidFill>
                <a:effectLst/>
                <a:latin typeface="+mn-lt"/>
                <a:ea typeface="+mn-ea"/>
                <a:cs typeface="+mn-cs"/>
              </a:rPr>
              <a:t>ForWarn</a:t>
            </a:r>
            <a:r>
              <a:rPr lang="en-US" sz="1200" b="0" i="1" kern="1200">
                <a:solidFill>
                  <a:schemeClr val="tx1"/>
                </a:solidFill>
                <a:effectLst/>
                <a:latin typeface="+mn-lt"/>
                <a:ea typeface="+mn-ea"/>
                <a:cs typeface="+mn-cs"/>
              </a:rPr>
              <a:t> moved into production, it detected previously unnoticed hail damage that posed a threat to a watershed. We would not have been able to do this work as efficiently without MATLAB</a:t>
            </a:r>
            <a:r>
              <a:rPr lang="en-US" sz="700" b="0" i="1" u="none" strike="noStrike" kern="1200" baseline="0">
                <a:solidFill>
                  <a:schemeClr val="tx1"/>
                </a:solidFill>
                <a:latin typeface="+mn-lt"/>
                <a:ea typeface="+mn-ea"/>
                <a:cs typeface="+mn-cs"/>
              </a:rPr>
              <a:t>.”</a:t>
            </a:r>
            <a:endParaRPr lang="en-US" sz="700" i="1" kern="120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b="0" i="1" kern="1200">
                <a:solidFill>
                  <a:schemeClr val="tx1"/>
                </a:solidFill>
                <a:latin typeface="+mn-lt"/>
                <a:ea typeface="+mn-ea"/>
                <a:cs typeface="+mn-cs"/>
              </a:rPr>
              <a:t>-</a:t>
            </a:r>
            <a:r>
              <a:rPr lang="en-US" sz="700" b="0" i="1" kern="1200" baseline="0">
                <a:solidFill>
                  <a:schemeClr val="tx1"/>
                </a:solidFill>
                <a:latin typeface="+mn-lt"/>
                <a:ea typeface="+mn-ea"/>
                <a:cs typeface="+mn-cs"/>
              </a:rPr>
              <a:t> </a:t>
            </a:r>
            <a:r>
              <a:rPr lang="en-US" sz="1200" b="0" i="1" kern="1200">
                <a:solidFill>
                  <a:schemeClr val="tx1"/>
                </a:solidFill>
                <a:effectLst/>
                <a:latin typeface="+mn-lt"/>
                <a:ea typeface="+mn-ea"/>
                <a:cs typeface="+mn-cs"/>
              </a:rPr>
              <a:t>Duane Armstrong, NASA Stennis Space Center</a:t>
            </a:r>
            <a:endParaRPr lang="en-US" sz="700" i="1" kern="120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b="0" i="1" kern="1200">
              <a:solidFill>
                <a:schemeClr val="tx1"/>
              </a:solidFill>
              <a:latin typeface="+mn-lt"/>
              <a:ea typeface="+mn-ea"/>
              <a:cs typeface="+mn-cs"/>
            </a:endParaRPr>
          </a:p>
          <a:p>
            <a:r>
              <a:rPr lang="en-US" sz="700" b="1" kern="1200">
                <a:solidFill>
                  <a:schemeClr val="tx1"/>
                </a:solidFill>
                <a:latin typeface="+mn-lt"/>
                <a:ea typeface="+mn-ea"/>
                <a:cs typeface="+mn-cs"/>
              </a:rPr>
              <a:t>Solution</a:t>
            </a:r>
            <a:endParaRPr lang="en-US" sz="700" b="0" i="0" u="none" strike="noStrike" kern="1200" baseline="0">
              <a:solidFill>
                <a:schemeClr val="tx1"/>
              </a:solidFill>
              <a:latin typeface="+mn-lt"/>
              <a:ea typeface="+mn-ea"/>
              <a:cs typeface="+mn-cs"/>
            </a:endParaRPr>
          </a:p>
          <a:p>
            <a:r>
              <a:rPr lang="en-US" sz="1200" b="0" i="0" kern="1200">
                <a:solidFill>
                  <a:schemeClr val="tx1"/>
                </a:solidFill>
                <a:effectLst/>
                <a:latin typeface="+mn-lt"/>
                <a:ea typeface="+mn-ea"/>
                <a:cs typeface="+mn-cs"/>
              </a:rPr>
              <a:t>NASA engineers used MATLAB to develop the two key components of </a:t>
            </a:r>
            <a:r>
              <a:rPr lang="en-US" sz="1200" b="0" i="0" kern="1200" err="1">
                <a:solidFill>
                  <a:schemeClr val="tx1"/>
                </a:solidFill>
                <a:effectLst/>
                <a:latin typeface="+mn-lt"/>
                <a:ea typeface="+mn-ea"/>
                <a:cs typeface="+mn-cs"/>
              </a:rPr>
              <a:t>ForWarn</a:t>
            </a:r>
            <a:r>
              <a:rPr lang="en-US" sz="1200" b="0" i="0" kern="1200">
                <a:solidFill>
                  <a:schemeClr val="tx1"/>
                </a:solidFill>
                <a:effectLst/>
                <a:latin typeface="+mn-lt"/>
                <a:ea typeface="+mn-ea"/>
                <a:cs typeface="+mn-cs"/>
              </a:rPr>
              <a:t>: the Time Series Product Tool (TSPT), which temporally processes MODIS data, and the </a:t>
            </a:r>
            <a:r>
              <a:rPr lang="en-US" sz="1200" b="0" i="0" kern="1200" err="1">
                <a:solidFill>
                  <a:schemeClr val="tx1"/>
                </a:solidFill>
                <a:effectLst/>
                <a:latin typeface="+mn-lt"/>
                <a:ea typeface="+mn-ea"/>
                <a:cs typeface="+mn-cs"/>
              </a:rPr>
              <a:t>Phenological</a:t>
            </a:r>
            <a:r>
              <a:rPr lang="en-US" sz="1200" b="0" i="0" kern="1200">
                <a:solidFill>
                  <a:schemeClr val="tx1"/>
                </a:solidFill>
                <a:effectLst/>
                <a:latin typeface="+mn-lt"/>
                <a:ea typeface="+mn-ea"/>
                <a:cs typeface="+mn-cs"/>
              </a:rPr>
              <a:t> Parameters Estimation Tool (PPET), which uses the processed data to calculate the greenness magnitude and the day of year for the peak of the growing season and for other </a:t>
            </a:r>
            <a:r>
              <a:rPr lang="en-US" sz="1200" b="0" i="0" kern="1200" err="1">
                <a:solidFill>
                  <a:schemeClr val="tx1"/>
                </a:solidFill>
                <a:effectLst/>
                <a:latin typeface="+mn-lt"/>
                <a:ea typeface="+mn-ea"/>
                <a:cs typeface="+mn-cs"/>
              </a:rPr>
              <a:t>phenological</a:t>
            </a:r>
            <a:r>
              <a:rPr lang="en-US" sz="1200" b="0" i="0" kern="1200">
                <a:solidFill>
                  <a:schemeClr val="tx1"/>
                </a:solidFill>
                <a:effectLst/>
                <a:latin typeface="+mn-lt"/>
                <a:ea typeface="+mn-ea"/>
                <a:cs typeface="+mn-cs"/>
              </a:rPr>
              <a:t> parameters of interest to the U.S. Forest Service.</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For TSPT, the team at NASA wrote a MATLAB script that retrieves MODIS data stored in hierarchical data format (HDF) files in the NASA archive and imports the data into MATLAB. TSPT invokes Mapping Toolbox™ functions to convert imported latitude and longitude data to a projected map coordinate system.</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TSPT Band Processing module, also developed in MATLAB, generates the normalized difference vegetation index (NDVI) from the time-series data, as well as soil, moisture, water, and other indices.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Working in MATLAB, the team developed algorithms for TSPT to eliminate pixels distorted by clouds, shadows, the view zenith angle, and other effects.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After merging data from the Aqua and Terra satellites into a single time series, TSPT uses Signal Processing Toolbox™ functions to identify and remove spikes and other outlying data points.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Once the TSPT algorithms have removed the outliers they further filter and resample the time series using Optimization Toolbox™ and Image Processing Toolbox™. The TSPT algorithms apply a </a:t>
            </a:r>
            <a:r>
              <a:rPr lang="en-US" sz="1200" b="0" i="0" kern="1200" err="1">
                <a:solidFill>
                  <a:schemeClr val="tx1"/>
                </a:solidFill>
                <a:effectLst/>
                <a:latin typeface="+mn-lt"/>
                <a:ea typeface="+mn-ea"/>
                <a:cs typeface="+mn-cs"/>
              </a:rPr>
              <a:t>Savitzky-Golay</a:t>
            </a:r>
            <a:r>
              <a:rPr lang="en-US" sz="1200" b="0" i="0" kern="1200">
                <a:solidFill>
                  <a:schemeClr val="tx1"/>
                </a:solidFill>
                <a:effectLst/>
                <a:latin typeface="+mn-lt"/>
                <a:ea typeface="+mn-ea"/>
                <a:cs typeface="+mn-cs"/>
              </a:rPr>
              <a:t> filter from Signal Processing Toolbox to interpolate values for any missing pixels.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engineers used MATLAB, Optimization Toolbox, and Image Processing Toolbox to develop PPET, which performs curve fitting on the time-series data to identify vegetative states related to annual cyclical growing seasons, such as green-up, maturity, senescence, and dormancy. </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They later enhanced PPET to detect forest disturbances by identifying differences between daily satellite data and time-series baselines.</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Using MATLAB Compiler™, the team created standalone executable versions of their MATLAB based algorithms, which can be run by users who do not have MATLAB installed.</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The </a:t>
            </a:r>
            <a:r>
              <a:rPr lang="en-US" sz="1200" b="0" i="0" kern="1200" err="1">
                <a:solidFill>
                  <a:schemeClr val="tx1"/>
                </a:solidFill>
                <a:effectLst/>
                <a:latin typeface="+mn-lt"/>
                <a:ea typeface="+mn-ea"/>
                <a:cs typeface="+mn-cs"/>
              </a:rPr>
              <a:t>ForWarn</a:t>
            </a:r>
            <a:r>
              <a:rPr lang="en-US" sz="1200" b="0" i="0" kern="1200">
                <a:solidFill>
                  <a:schemeClr val="tx1"/>
                </a:solidFill>
                <a:effectLst/>
                <a:latin typeface="+mn-lt"/>
                <a:ea typeface="+mn-ea"/>
                <a:cs typeface="+mn-cs"/>
              </a:rPr>
              <a:t> team has won multiple awards for their efforts, including the Interagency Partnership Award, which recognizes federal employees from at least two different agencies who have “collaboratively accomplished outstanding work in transferring a technology.” The </a:t>
            </a:r>
            <a:r>
              <a:rPr lang="en-US" sz="1200" b="0" i="0" kern="1200" err="1">
                <a:solidFill>
                  <a:schemeClr val="tx1"/>
                </a:solidFill>
                <a:effectLst/>
                <a:latin typeface="+mn-lt"/>
                <a:ea typeface="+mn-ea"/>
                <a:cs typeface="+mn-cs"/>
              </a:rPr>
              <a:t>ForWarn</a:t>
            </a:r>
            <a:r>
              <a:rPr lang="en-US" sz="1200" b="0" i="0" kern="1200">
                <a:solidFill>
                  <a:schemeClr val="tx1"/>
                </a:solidFill>
                <a:effectLst/>
                <a:latin typeface="+mn-lt"/>
                <a:ea typeface="+mn-ea"/>
                <a:cs typeface="+mn-cs"/>
              </a:rPr>
              <a:t> team consists of the U.S. Forest Service, NASA, DOE Oak Ridge National Lab, U.S. Geological Survey, and University of North Carolina at Asheville</a:t>
            </a:r>
          </a:p>
          <a:p>
            <a:pPr fontAlgn="base"/>
            <a:r>
              <a:rPr lang="en-US" sz="700" b="0" i="0" u="none" strike="noStrike" kern="1200" baseline="0">
                <a:solidFill>
                  <a:schemeClr val="tx1"/>
                </a:solidFill>
                <a:latin typeface="+mn-lt"/>
                <a:ea typeface="+mn-ea"/>
                <a:cs typeface="+mn-cs"/>
              </a:rPr>
              <a:t> </a:t>
            </a:r>
            <a:endParaRPr lang="en-US" sz="700" kern="1200">
              <a:solidFill>
                <a:schemeClr val="tx1"/>
              </a:solidFill>
              <a:latin typeface="+mn-lt"/>
              <a:ea typeface="+mn-ea"/>
              <a:cs typeface="+mn-cs"/>
            </a:endParaRPr>
          </a:p>
          <a:p>
            <a:r>
              <a:rPr lang="en-US" sz="700" b="1" kern="1200">
                <a:solidFill>
                  <a:schemeClr val="tx1"/>
                </a:solidFill>
                <a:latin typeface="+mn-lt"/>
                <a:ea typeface="+mn-ea"/>
                <a:cs typeface="+mn-cs"/>
              </a:rPr>
              <a:t>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latin typeface="+mn-lt"/>
                <a:ea typeface="+mn-ea"/>
                <a:cs typeface="+mn-cs"/>
              </a:rPr>
              <a:t>■ </a:t>
            </a:r>
            <a:r>
              <a:rPr lang="en-US" sz="1200" b="1" i="0" kern="1200">
                <a:solidFill>
                  <a:schemeClr val="tx1"/>
                </a:solidFill>
                <a:effectLst/>
                <a:latin typeface="+mn-lt"/>
                <a:ea typeface="+mn-ea"/>
                <a:cs typeface="+mn-cs"/>
              </a:rPr>
              <a:t>New ideas implemented and tested in hours. </a:t>
            </a:r>
            <a:r>
              <a:rPr lang="en-US" sz="1200" b="0" i="0" kern="1200">
                <a:solidFill>
                  <a:schemeClr val="tx1"/>
                </a:solidFill>
                <a:effectLst/>
                <a:latin typeface="+mn-lt"/>
                <a:ea typeface="+mn-ea"/>
                <a:cs typeface="+mn-cs"/>
              </a:rPr>
              <a:t>“Signal and image processing algorithms are built into MATLAB, so I don’t have to write them from scratch,” says Jerry Gasser, a computer engineer from Lockheed Martin. “Instead of writing and debugging several hundred lines of C code to test a new algorithm idea, I use MATLAB commands to verify it interactively and then write a script to test multiple parameter values. I get results in minutes or hours versus days or weeks.</a:t>
            </a:r>
            <a:r>
              <a:rPr lang="en-GB" sz="1200" kern="1200">
                <a:solidFill>
                  <a:schemeClr val="tx1"/>
                </a:solidFill>
                <a:effectLst/>
                <a:latin typeface="+mn-lt"/>
                <a:ea typeface="+mn-ea"/>
                <a:cs typeface="+mn-cs"/>
              </a:rPr>
              <a:t>”  </a:t>
            </a:r>
            <a:r>
              <a:rPr lang="en-US" sz="700" b="0" i="0" u="none" strike="noStrike" kern="1200" baseline="0">
                <a:solidFill>
                  <a:schemeClr val="tx1"/>
                </a:solidFill>
                <a:latin typeface="+mn-lt"/>
                <a:ea typeface="+mn-ea"/>
                <a:cs typeface="+mn-cs"/>
              </a:rPr>
              <a:t> </a:t>
            </a:r>
            <a:endParaRPr lang="en-US" sz="700" kern="1200">
              <a:solidFill>
                <a:schemeClr val="tx1"/>
              </a:solidFill>
              <a:latin typeface="+mn-lt"/>
              <a:ea typeface="+mn-ea"/>
              <a:cs typeface="+mn-cs"/>
            </a:endParaRPr>
          </a:p>
          <a:p>
            <a:endParaRPr lang="en-US" sz="700" kern="120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latin typeface="+mn-lt"/>
                <a:ea typeface="+mn-ea"/>
                <a:cs typeface="+mn-cs"/>
              </a:rPr>
              <a:t>■ </a:t>
            </a:r>
            <a:r>
              <a:rPr lang="en-US" sz="1200" b="1" i="0" kern="1200">
                <a:solidFill>
                  <a:schemeClr val="tx1"/>
                </a:solidFill>
                <a:effectLst/>
                <a:latin typeface="+mn-lt"/>
                <a:ea typeface="+mn-ea"/>
                <a:cs typeface="+mn-cs"/>
              </a:rPr>
              <a:t>Years of development time saved.</a:t>
            </a:r>
            <a:r>
              <a:rPr lang="en-US" sz="1200" b="0" i="0" kern="1200">
                <a:solidFill>
                  <a:schemeClr val="tx1"/>
                </a:solidFill>
                <a:effectLst/>
                <a:latin typeface="+mn-lt"/>
                <a:ea typeface="+mn-ea"/>
                <a:cs typeface="+mn-cs"/>
              </a:rPr>
              <a:t> “The way MATLAB works with multidimensional data is perfect for analyzing satellite imagery,” says Armstrong. “If we had used traditional programming languages, such as C, it would have taken us much longer</a:t>
            </a:r>
            <a:r>
              <a:rPr lang="en-US" sz="700" kern="1200">
                <a:solidFill>
                  <a:schemeClr val="tx1"/>
                </a:solidFill>
                <a:effectLst/>
                <a:latin typeface="+mn-lt"/>
                <a:ea typeface="+mn-ea"/>
                <a:cs typeface="+mn-cs"/>
              </a:rPr>
              <a:t>.”</a:t>
            </a:r>
            <a:endParaRPr lang="en-US" sz="700" kern="1200">
              <a:solidFill>
                <a:schemeClr val="tx1"/>
              </a:solidFill>
              <a:latin typeface="+mn-lt"/>
              <a:ea typeface="+mn-ea"/>
              <a:cs typeface="+mn-cs"/>
            </a:endParaRPr>
          </a:p>
          <a:p>
            <a:endParaRPr lang="en-US" sz="700" kern="120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latin typeface="+mn-lt"/>
                <a:ea typeface="+mn-ea"/>
                <a:cs typeface="+mn-cs"/>
              </a:rPr>
              <a:t>■ </a:t>
            </a:r>
            <a:r>
              <a:rPr lang="en-US" sz="1200" b="1" i="0" kern="1200">
                <a:solidFill>
                  <a:schemeClr val="tx1"/>
                </a:solidFill>
                <a:effectLst/>
                <a:latin typeface="+mn-lt"/>
                <a:ea typeface="+mn-ea"/>
                <a:cs typeface="+mn-cs"/>
              </a:rPr>
              <a:t>Reusable production software delivered to growing user community. </a:t>
            </a:r>
            <a:r>
              <a:rPr lang="en-US" sz="1200" b="0" i="0" kern="1200">
                <a:solidFill>
                  <a:schemeClr val="tx1"/>
                </a:solidFill>
                <a:effectLst/>
                <a:latin typeface="+mn-lt"/>
                <a:ea typeface="+mn-ea"/>
                <a:cs typeface="+mn-cs"/>
              </a:rPr>
              <a:t>“</a:t>
            </a:r>
            <a:r>
              <a:rPr lang="en-US" sz="1200" b="0" i="0" kern="1200" err="1">
                <a:solidFill>
                  <a:schemeClr val="tx1"/>
                </a:solidFill>
                <a:effectLst/>
                <a:latin typeface="+mn-lt"/>
                <a:ea typeface="+mn-ea"/>
                <a:cs typeface="+mn-cs"/>
              </a:rPr>
              <a:t>ForWarn</a:t>
            </a:r>
            <a:r>
              <a:rPr lang="en-US" sz="1200" b="0" i="0" kern="1200">
                <a:solidFill>
                  <a:schemeClr val="tx1"/>
                </a:solidFill>
                <a:effectLst/>
                <a:latin typeface="+mn-lt"/>
                <a:ea typeface="+mn-ea"/>
                <a:cs typeface="+mn-cs"/>
              </a:rPr>
              <a:t> is the first near-real-time forest threat early warning system in the continental U.S.,” notes Armstrong. “Its growing user base includes over 7000 forestry experts, students, and land resource managers. We are also reusing the algorithms and modules developed in MATLAB for other customers and purposes, working with partners around the world</a:t>
            </a:r>
            <a:r>
              <a:rPr lang="en-US" sz="700" kern="1200">
                <a:solidFill>
                  <a:schemeClr val="tx1"/>
                </a:solidFill>
                <a:effectLst/>
                <a:latin typeface="+mn-lt"/>
                <a:ea typeface="+mn-ea"/>
                <a:cs typeface="+mn-cs"/>
              </a:rPr>
              <a:t>.”   </a:t>
            </a:r>
          </a:p>
          <a:p>
            <a:pPr fontAlgn="base"/>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kern="1200">
                <a:solidFill>
                  <a:schemeClr val="tx1"/>
                </a:solidFill>
                <a:effectLst/>
                <a:latin typeface="+mn-lt"/>
                <a:ea typeface="+mn-ea"/>
                <a:cs typeface="+mn-cs"/>
              </a:rPr>
              <a:t>Learn more about </a:t>
            </a:r>
            <a:r>
              <a:rPr lang="en-US" sz="700" i="1" kern="1200" err="1">
                <a:solidFill>
                  <a:schemeClr val="tx1"/>
                </a:solidFill>
                <a:effectLst/>
                <a:latin typeface="+mn-lt"/>
                <a:ea typeface="+mn-ea"/>
                <a:cs typeface="+mn-cs"/>
              </a:rPr>
              <a:t>ForWarn</a:t>
            </a:r>
            <a:r>
              <a:rPr lang="en-US" sz="700" i="1" u="none" kern="1200">
                <a:solidFill>
                  <a:schemeClr val="tx1"/>
                </a:solidFill>
                <a:effectLst/>
                <a:latin typeface="+mn-lt"/>
                <a:ea typeface="+mn-ea"/>
                <a:cs typeface="+mn-cs"/>
              </a:rPr>
              <a:t>: https//forwarn.forestthreats.org/</a:t>
            </a:r>
            <a:endParaRPr lang="en-US" sz="1200" b="0" i="0" u="none" strike="noStrike" kern="1200" baseline="0">
              <a:solidFill>
                <a:schemeClr val="tx1"/>
              </a:solidFill>
              <a:latin typeface="+mn-lt"/>
              <a:ea typeface="+mn-ea"/>
              <a:cs typeface="+mn-cs"/>
            </a:endParaRPr>
          </a:p>
          <a:p>
            <a:r>
              <a:rPr lang="en-US" sz="1200" b="0" i="0" u="none" strike="noStrike" kern="1200" baseline="0">
                <a:solidFill>
                  <a:schemeClr val="tx1"/>
                </a:solidFill>
                <a:latin typeface="+mn-lt"/>
                <a:ea typeface="+mn-ea"/>
                <a:cs typeface="+mn-cs"/>
              </a:rPr>
              <a:t> </a:t>
            </a:r>
          </a:p>
          <a:p>
            <a:endParaRPr lang="en-US" sz="1200" b="0" i="0" u="none" strike="noStrike" kern="1200" baseline="0">
              <a:solidFill>
                <a:schemeClr val="tx1"/>
              </a:solidFill>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1160569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some of the basics, we get into the next demo, Parasitology demo.</a:t>
            </a:r>
          </a:p>
          <a:p>
            <a:endParaRPr lang="en-US" dirty="0"/>
          </a:p>
          <a:p>
            <a:r>
              <a:rPr lang="en-US" dirty="0"/>
              <a:t>In this demo, we try to find 👆 out how many cells in blood smears are infected with the Babesia parasite. In this demo we 👆 count the number of red bloods cells in an image and the number of them that are infect, and then apply this approach we develop to all other images in the sample dataset.</a:t>
            </a:r>
          </a:p>
          <a:p>
            <a:endParaRPr lang="en-US" dirty="0"/>
          </a:p>
          <a:p>
            <a:r>
              <a:rPr lang="en-US" dirty="0"/>
              <a:t>💻 Run “</a:t>
            </a:r>
            <a:r>
              <a:rPr lang="en-US" dirty="0" err="1"/>
              <a:t>ParasitologyClassification.prj</a:t>
            </a:r>
            <a:r>
              <a:rPr lang="en-US" dirty="0"/>
              <a:t> project” in MATLAB and open “Image Processing And Analysis Demo” in the project shortcuts 👆</a:t>
            </a:r>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508380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 Return from MATLAB</a:t>
            </a:r>
          </a:p>
          <a:p>
            <a:endParaRPr lang="en-US"/>
          </a:p>
          <a:p>
            <a:endParaRPr lang="en-US"/>
          </a:p>
          <a:p>
            <a:r>
              <a:rPr lang="en-US"/>
              <a:t>So, in this demo, we were able to find the infected cells in an images and count them.</a:t>
            </a:r>
          </a:p>
          <a:p>
            <a:endParaRPr lang="en-US"/>
          </a:p>
          <a:p>
            <a:r>
              <a:rPr lang="en-US"/>
              <a:t>A few techniques we used were:</a:t>
            </a:r>
          </a:p>
          <a:p>
            <a:r>
              <a:rPr lang="en-US"/>
              <a:t>Segmenting the </a:t>
            </a:r>
            <a:r>
              <a:rPr lang="en-US" err="1"/>
              <a:t>redblood</a:t>
            </a:r>
            <a:r>
              <a:rPr lang="en-US"/>
              <a:t> cells and removing regions smaller than a certain size, and filling holes</a:t>
            </a:r>
          </a:p>
          <a:p>
            <a:r>
              <a:rPr lang="en-US"/>
              <a:t>Finding the edges of cells using edge detection, apply dilation and erosion to enlarge these edges, and then removing the edges to better separate the cells</a:t>
            </a:r>
          </a:p>
          <a:p>
            <a:r>
              <a:rPr lang="en-US"/>
              <a:t>And using a dedicated circle finding function to find circular objects of interest in the images. 👆</a:t>
            </a:r>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39682849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athworks.com/company/user_stories/university-college-london-improves-computational-literacy-with-online-and-onsite-matlab-training.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8.jpeg"/><Relationship Id="rId4" Type="http://schemas.openxmlformats.org/officeDocument/2006/relationships/hyperlink" Target="https://www.mathworks.com/company/user_stories/nasa-develops-early-warning-system-for-detecting-forest-disturbances.html?s_tid=srchtitl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hyperlink" Target="https://www.mathworks.com/help/vision/ug/getting-started-with-mask-r-cnn-for-instance-segmentation.html?searchHighlight=instance%20segmentation&amp;s_tid=srchtitle_instance%2520segmentation_2" TargetMode="External"/><Relationship Id="rId7" Type="http://schemas.openxmlformats.org/officeDocument/2006/relationships/hyperlink" Target="https://www.mathworks.com/help/vision/ug/multispectral-semantic-segmentation-using-deep-learning.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hyperlink" Target="https://www.mathworks.com/help/vision/ug/segment-3d-brain-tumor-using-deep-learning.html" TargetMode="Externa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hyperlink" Target="https://www.mathworks.com/company/newsletters/articles/evaluating-alzheimers-disease-therapeutic-targets-with-deep-learning-and-the-matlab-based-spine-tool.html"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5.xml.rels><?xml version="1.0" encoding="UTF-8" standalone="yes"?>
<Relationships xmlns="http://schemas.openxmlformats.org/package/2006/relationships"><Relationship Id="rId3" Type="http://schemas.openxmlformats.org/officeDocument/2006/relationships/hyperlink" Target="https://www.mathworks.com/company/newsletters/articles/evaluating-alzheimers-disease-therapeutic-targets-with-deep-learning-and-the-matlab-based-spine-tool.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hyperlink" Target="http://www.mathworks.com/company/newsletters/digest/2008/nov/motion-stereo.html"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mathworks.com/academia/students/resources.html" TargetMode="External"/><Relationship Id="rId2" Type="http://schemas.openxmlformats.org/officeDocument/2006/relationships/hyperlink" Target="https://github.com/mathworks/awesome-matlab-students" TargetMode="External"/><Relationship Id="rId1" Type="http://schemas.openxmlformats.org/officeDocument/2006/relationships/slideLayout" Target="../slideLayouts/slideLayout2.xml"/><Relationship Id="rId4" Type="http://schemas.openxmlformats.org/officeDocument/2006/relationships/hyperlink" Target="https://www.mathworks.com/academia/students.htm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hyperlink" Target="https://www.mathworks.com/company/user_stories/nasa-develops-early-warning-system-for-detecting-forest-disturbances.html?s_tid=srchtitl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latin typeface="Arial"/>
                <a:cs typeface="Arial"/>
              </a:rPr>
              <a:t>University of </a:t>
            </a:r>
            <a:r>
              <a:rPr lang="en-US" sz="4400" dirty="0">
                <a:latin typeface="Arial"/>
                <a:cs typeface="Arial"/>
              </a:rPr>
              <a:t>and MathWorks Present:</a:t>
            </a:r>
            <a:br>
              <a:rPr lang="en-US" sz="4400" dirty="0"/>
            </a:br>
            <a:br>
              <a:rPr lang="en-US" sz="4400" dirty="0"/>
            </a:br>
            <a:r>
              <a:rPr lang="en-US" sz="4400" dirty="0">
                <a:latin typeface="Arial"/>
                <a:cs typeface="Arial"/>
              </a:rPr>
              <a:t>Image Processing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200" y="3230373"/>
            <a:ext cx="2646690" cy="2646690"/>
          </a:xfrm>
          <a:prstGeom prst="rect">
            <a:avLst/>
          </a:prstGeom>
        </p:spPr>
      </p:pic>
      <p:sp>
        <p:nvSpPr>
          <p:cNvPr id="7" name="Subtitle 6">
            <a:extLst>
              <a:ext uri="{FF2B5EF4-FFF2-40B4-BE49-F238E27FC236}">
                <a16:creationId xmlns:a16="http://schemas.microsoft.com/office/drawing/2014/main" id="{FF95C13F-19A7-471D-A610-3A6486CD7F3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7315200" cy="1422400"/>
          </a:xfrm>
        </p:spPr>
        <p:txBody>
          <a:bodyPr/>
          <a:lstStyle/>
          <a:p>
            <a:r>
              <a:rPr lang="en-US" sz="2667"/>
              <a:t>NASA Develops Early Warning System for Detecting Forest Disturbances</a:t>
            </a:r>
            <a:br>
              <a:rPr lang="en-US" sz="2667"/>
            </a:br>
            <a:br>
              <a:rPr lang="en-US" sz="2667"/>
            </a:br>
            <a:br>
              <a:rPr lang="en-US" sz="2667"/>
            </a:br>
            <a:br>
              <a:rPr lang="en-US" sz="2133"/>
            </a:br>
            <a:endParaRPr lang="en-US"/>
          </a:p>
        </p:txBody>
      </p:sp>
      <p:sp>
        <p:nvSpPr>
          <p:cNvPr id="3" name="Content Placeholder 2"/>
          <p:cNvSpPr>
            <a:spLocks noGrp="1"/>
          </p:cNvSpPr>
          <p:nvPr>
            <p:ph idx="1"/>
          </p:nvPr>
        </p:nvSpPr>
        <p:spPr>
          <a:xfrm>
            <a:off x="609600" y="1905000"/>
            <a:ext cx="6197600" cy="4648200"/>
          </a:xfrm>
        </p:spPr>
        <p:txBody>
          <a:bodyPr/>
          <a:lstStyle/>
          <a:p>
            <a:pPr marL="0" indent="0">
              <a:spcBef>
                <a:spcPts val="0"/>
              </a:spcBef>
              <a:buClrTx/>
              <a:buSzTx/>
              <a:buNone/>
            </a:pPr>
            <a:r>
              <a:rPr lang="en-US" sz="2133" b="1">
                <a:solidFill>
                  <a:srgbClr val="215083"/>
                </a:solidFill>
                <a:latin typeface="Arial"/>
                <a:cs typeface="+mn-cs"/>
              </a:rPr>
              <a:t>Challenge</a:t>
            </a:r>
          </a:p>
          <a:p>
            <a:pPr marL="0" indent="0">
              <a:spcBef>
                <a:spcPts val="0"/>
              </a:spcBef>
              <a:buClrTx/>
              <a:buSzTx/>
              <a:buNone/>
            </a:pPr>
            <a:r>
              <a:rPr lang="en-US" sz="1867"/>
              <a:t>Develop a system that uses satellite imagery to quickly detect forest disturbance threats from insects, drought, storms, blights, wildfires, and other events</a:t>
            </a:r>
            <a:endParaRPr lang="en-US" sz="1867">
              <a:cs typeface="Times New Roman" pitchFamily="18" charset="0"/>
            </a:endParaRPr>
          </a:p>
          <a:p>
            <a:pPr marL="0" indent="0">
              <a:spcBef>
                <a:spcPct val="30000"/>
              </a:spcBef>
              <a:buClr>
                <a:srgbClr val="215083"/>
              </a:buClr>
              <a:buSzTx/>
              <a:buNone/>
            </a:pPr>
            <a:r>
              <a:rPr lang="en-US" sz="2133" b="1">
                <a:solidFill>
                  <a:srgbClr val="215083"/>
                </a:solidFill>
                <a:latin typeface="Arial"/>
                <a:cs typeface="+mn-cs"/>
              </a:rPr>
              <a:t>Solution</a:t>
            </a:r>
          </a:p>
          <a:p>
            <a:pPr marL="0" indent="0" fontAlgn="base">
              <a:spcBef>
                <a:spcPts val="0"/>
              </a:spcBef>
              <a:buClrTx/>
              <a:buSzTx/>
              <a:buNone/>
            </a:pPr>
            <a:r>
              <a:rPr lang="en-US" sz="1867"/>
              <a:t>Use MATLAB to process multispectral satellite images, construct multidimensional time-series data baselines, and analyze terabytes of data to help detect regionally evident forest disturbances</a:t>
            </a:r>
          </a:p>
          <a:p>
            <a:pPr marL="0" indent="0">
              <a:spcBef>
                <a:spcPct val="30000"/>
              </a:spcBef>
              <a:buClr>
                <a:srgbClr val="215083"/>
              </a:buClr>
              <a:buSzTx/>
              <a:buNone/>
            </a:pPr>
            <a:r>
              <a:rPr lang="en-US" sz="2133" b="1">
                <a:solidFill>
                  <a:srgbClr val="215083"/>
                </a:solidFill>
                <a:latin typeface="Arial"/>
                <a:cs typeface="+mn-cs"/>
              </a:rPr>
              <a:t>Results</a:t>
            </a:r>
          </a:p>
          <a:p>
            <a:pPr marL="452955" lvl="1" indent="-300559">
              <a:spcBef>
                <a:spcPct val="10000"/>
              </a:spcBef>
              <a:buClr>
                <a:srgbClr val="215083"/>
              </a:buClr>
              <a:buFont typeface="Wingdings" pitchFamily="2" charset="2"/>
              <a:buChar char="§"/>
            </a:pPr>
            <a:r>
              <a:rPr lang="en-US" sz="1867"/>
              <a:t>New ideas implemented and tested in hours</a:t>
            </a:r>
          </a:p>
          <a:p>
            <a:pPr marL="452955" lvl="1" indent="-300559">
              <a:spcBef>
                <a:spcPct val="10000"/>
              </a:spcBef>
              <a:buClr>
                <a:srgbClr val="215083"/>
              </a:buClr>
              <a:buFont typeface="Wingdings" pitchFamily="2" charset="2"/>
              <a:buChar char="§"/>
            </a:pPr>
            <a:r>
              <a:rPr lang="en-US" sz="1867"/>
              <a:t>Years of development time saved</a:t>
            </a:r>
          </a:p>
          <a:p>
            <a:pPr marL="452955" lvl="1" indent="-300559">
              <a:spcBef>
                <a:spcPct val="10000"/>
              </a:spcBef>
              <a:buClr>
                <a:srgbClr val="215083"/>
              </a:buClr>
              <a:buFont typeface="Wingdings" pitchFamily="2" charset="2"/>
              <a:buChar char="§"/>
            </a:pPr>
            <a:r>
              <a:rPr lang="en-US" sz="1867"/>
              <a:t>Reusable production software delivered to growing user community</a:t>
            </a:r>
          </a:p>
          <a:p>
            <a:endParaRPr lang="en-US"/>
          </a:p>
        </p:txBody>
      </p:sp>
      <p:sp>
        <p:nvSpPr>
          <p:cNvPr id="7" name="Rectangle 6"/>
          <p:cNvSpPr/>
          <p:nvPr/>
        </p:nvSpPr>
        <p:spPr>
          <a:xfrm>
            <a:off x="6807201" y="4308371"/>
            <a:ext cx="5129359" cy="1532920"/>
          </a:xfrm>
          <a:prstGeom prst="rect">
            <a:avLst/>
          </a:prstGeom>
          <a:solidFill>
            <a:schemeClr val="bg1">
              <a:lumMod val="85000"/>
            </a:schemeClr>
          </a:solidFill>
        </p:spPr>
        <p:txBody>
          <a:bodyPr wrap="square">
            <a:spAutoFit/>
          </a:bodyPr>
          <a:lstStyle/>
          <a:p>
            <a:pPr>
              <a:lnSpc>
                <a:spcPct val="130000"/>
              </a:lnSpc>
              <a:defRPr/>
            </a:pPr>
            <a:r>
              <a:rPr lang="en-US" sz="1467" i="1">
                <a:solidFill>
                  <a:schemeClr val="tx2"/>
                </a:solidFill>
                <a:ea typeface="Arial Unicode MS" pitchFamily="34" charset="-128"/>
                <a:cs typeface="Arial Unicode MS" pitchFamily="34" charset="-128"/>
              </a:rPr>
              <a:t>“</a:t>
            </a:r>
            <a:r>
              <a:rPr lang="en-US" sz="1467" i="1">
                <a:solidFill>
                  <a:schemeClr val="tx2"/>
                </a:solidFill>
              </a:rPr>
              <a:t>Soon after </a:t>
            </a:r>
            <a:r>
              <a:rPr lang="en-US" sz="1467" i="1" err="1">
                <a:solidFill>
                  <a:schemeClr val="tx2"/>
                </a:solidFill>
              </a:rPr>
              <a:t>ForWarn</a:t>
            </a:r>
            <a:r>
              <a:rPr lang="en-US" sz="1467" i="1">
                <a:solidFill>
                  <a:schemeClr val="tx2"/>
                </a:solidFill>
              </a:rPr>
              <a:t> moved into production, it detected previously unnoticed hail damage that posed a threat to a watershed. We would not have been able to do this work as efficiently without MATLAB.</a:t>
            </a:r>
            <a:r>
              <a:rPr lang="en-US" sz="1467" i="1">
                <a:solidFill>
                  <a:schemeClr val="tx2"/>
                </a:solidFill>
                <a:ea typeface="Arial Unicode MS" pitchFamily="34" charset="-128"/>
                <a:cs typeface="Arial Unicode MS" pitchFamily="34" charset="-128"/>
              </a:rPr>
              <a:t>” </a:t>
            </a:r>
          </a:p>
          <a:p>
            <a:pPr>
              <a:lnSpc>
                <a:spcPct val="130000"/>
              </a:lnSpc>
              <a:defRPr/>
            </a:pPr>
            <a:r>
              <a:rPr lang="en-US" sz="1333" i="1">
                <a:solidFill>
                  <a:schemeClr val="tx2"/>
                </a:solidFill>
                <a:ea typeface="Arial Unicode MS" pitchFamily="34" charset="-128"/>
                <a:cs typeface="Arial Unicode MS" pitchFamily="34" charset="-128"/>
              </a:rPr>
              <a:t>– </a:t>
            </a:r>
            <a:r>
              <a:rPr lang="en-US" sz="1333" i="1">
                <a:solidFill>
                  <a:schemeClr val="tx2"/>
                </a:solidFill>
              </a:rPr>
              <a:t>Duane Armstrong,</a:t>
            </a:r>
            <a:r>
              <a:rPr lang="en-US" sz="1333" i="1">
                <a:solidFill>
                  <a:schemeClr val="tx2"/>
                </a:solidFill>
                <a:ea typeface="Arial Unicode MS" pitchFamily="34" charset="-128"/>
                <a:cs typeface="Arial Unicode MS" pitchFamily="34" charset="-128"/>
              </a:rPr>
              <a:t> </a:t>
            </a:r>
            <a:r>
              <a:rPr lang="en-US" sz="1333" i="1">
                <a:solidFill>
                  <a:schemeClr val="tx2"/>
                </a:solidFill>
              </a:rPr>
              <a:t>NASA Stennis Space Center</a:t>
            </a:r>
          </a:p>
        </p:txBody>
      </p:sp>
      <p:sp>
        <p:nvSpPr>
          <p:cNvPr id="12" name="Text Box 22"/>
          <p:cNvSpPr txBox="1">
            <a:spLocks noChangeArrowheads="1"/>
          </p:cNvSpPr>
          <p:nvPr/>
        </p:nvSpPr>
        <p:spPr bwMode="auto">
          <a:xfrm>
            <a:off x="7924800" y="3385042"/>
            <a:ext cx="4039504" cy="923330"/>
          </a:xfrm>
          <a:prstGeom prst="rect">
            <a:avLst/>
          </a:prstGeom>
          <a:noFill/>
          <a:ln w="9525">
            <a:noFill/>
            <a:miter lim="800000"/>
            <a:headEnd/>
            <a:tailEnd/>
          </a:ln>
        </p:spPr>
        <p:txBody>
          <a:bodyPr wrap="square" lIns="0" tIns="121920" rIns="0" bIns="60960">
            <a:spAutoFit/>
          </a:bodyPr>
          <a:lstStyle/>
          <a:p>
            <a:r>
              <a:rPr lang="en-US" sz="1200" b="1">
                <a:solidFill>
                  <a:schemeClr val="tx2"/>
                </a:solidFill>
              </a:rPr>
              <a:t>U.S. Forest Change Assessment Viewer map showing damage to the Asheville, North Carolina watershed following a 2012 hail storm. Image courtesy </a:t>
            </a:r>
            <a:r>
              <a:rPr lang="en-US" sz="1200" b="1" err="1">
                <a:solidFill>
                  <a:schemeClr val="tx2"/>
                </a:solidFill>
              </a:rPr>
              <a:t>ForWarn</a:t>
            </a:r>
            <a:r>
              <a:rPr lang="en-US" sz="1200" b="1">
                <a:solidFill>
                  <a:schemeClr val="tx2"/>
                </a:solidFill>
              </a:rPr>
              <a:t>.</a:t>
            </a:r>
            <a:endParaRPr lang="en-US" sz="1200" b="1">
              <a:solidFill>
                <a:schemeClr val="tx2"/>
              </a:solidFill>
              <a:latin typeface="Arial" pitchFamily="34" charset="0"/>
              <a:cs typeface="Arial" pitchFamily="34" charset="0"/>
            </a:endParaRPr>
          </a:p>
          <a:p>
            <a:endParaRPr lang="en-US" sz="1200" b="1">
              <a:solidFill>
                <a:schemeClr val="tx2"/>
              </a:solidFill>
            </a:endParaRPr>
          </a:p>
        </p:txBody>
      </p:sp>
      <p:sp>
        <p:nvSpPr>
          <p:cNvPr id="16" name="Text Box 37">
            <a:hlinkClick r:id="rId3"/>
          </p:cNvPr>
          <p:cNvSpPr txBox="1">
            <a:spLocks noChangeArrowheads="1"/>
          </p:cNvSpPr>
          <p:nvPr/>
        </p:nvSpPr>
        <p:spPr bwMode="auto">
          <a:xfrm>
            <a:off x="101600" y="6455834"/>
            <a:ext cx="1693333" cy="256545"/>
          </a:xfrm>
          <a:prstGeom prst="rect">
            <a:avLst/>
          </a:prstGeom>
          <a:noFill/>
          <a:ln w="9525">
            <a:noFill/>
            <a:miter lim="800000"/>
            <a:headEnd/>
            <a:tailEnd/>
          </a:ln>
        </p:spPr>
        <p:txBody>
          <a:bodyPr lIns="91440" tIns="45720" rIns="91440" bIns="45720" anchor="t">
            <a:spAutoFit/>
          </a:bodyPr>
          <a:lstStyle/>
          <a:p>
            <a:r>
              <a:rPr lang="en-US" sz="1050">
                <a:hlinkClick r:id="rId4"/>
              </a:rPr>
              <a:t>Link to user story</a:t>
            </a:r>
          </a:p>
        </p:txBody>
      </p:sp>
      <p:pic>
        <p:nvPicPr>
          <p:cNvPr id="8" name="Picture 7" descr="C:\Users\alanpoon\AppData\Local\Microsoft\Windows\INetCacheContent.Word\nasa-stennis-user-story-image.jpg">
            <a:extLst>
              <a:ext uri="{FF2B5EF4-FFF2-40B4-BE49-F238E27FC236}">
                <a16:creationId xmlns:a16="http://schemas.microsoft.com/office/drawing/2014/main" id="{21B99D7F-E4AA-46F4-AF4C-C47DE687FA1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924801" y="649105"/>
            <a:ext cx="4011759" cy="2782271"/>
          </a:xfrm>
          <a:prstGeom prst="rect">
            <a:avLst/>
          </a:prstGeom>
          <a:noFill/>
          <a:ln>
            <a:solidFill>
              <a:schemeClr val="tx2"/>
            </a:solidFill>
          </a:ln>
        </p:spPr>
      </p:pic>
    </p:spTree>
    <p:extLst>
      <p:ext uri="{BB962C8B-B14F-4D97-AF65-F5344CB8AC3E}">
        <p14:creationId xmlns:p14="http://schemas.microsoft.com/office/powerpoint/2010/main" val="1737953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1FFDF-65CD-44C7-A97A-BCC2E7C57768}"/>
              </a:ext>
            </a:extLst>
          </p:cNvPr>
          <p:cNvSpPr>
            <a:spLocks noGrp="1"/>
          </p:cNvSpPr>
          <p:nvPr>
            <p:ph type="title"/>
          </p:nvPr>
        </p:nvSpPr>
        <p:spPr/>
        <p:txBody>
          <a:bodyPr/>
          <a:lstStyle/>
          <a:p>
            <a:r>
              <a:rPr lang="en-US" dirty="0"/>
              <a:t>Parasitology example</a:t>
            </a:r>
          </a:p>
        </p:txBody>
      </p:sp>
      <p:sp>
        <p:nvSpPr>
          <p:cNvPr id="22" name="TextBox 21">
            <a:extLst>
              <a:ext uri="{FF2B5EF4-FFF2-40B4-BE49-F238E27FC236}">
                <a16:creationId xmlns:a16="http://schemas.microsoft.com/office/drawing/2014/main" id="{9D3A319F-6BCA-4483-8B54-86AEFDE0661C}"/>
              </a:ext>
            </a:extLst>
          </p:cNvPr>
          <p:cNvSpPr txBox="1"/>
          <p:nvPr/>
        </p:nvSpPr>
        <p:spPr>
          <a:xfrm>
            <a:off x="1295400" y="1216967"/>
            <a:ext cx="9601200" cy="830997"/>
          </a:xfrm>
          <a:prstGeom prst="rect">
            <a:avLst/>
          </a:prstGeom>
          <a:noFill/>
        </p:spPr>
        <p:txBody>
          <a:bodyPr wrap="square">
            <a:spAutoFit/>
          </a:bodyPr>
          <a:lstStyle/>
          <a:p>
            <a:pPr marL="0" indent="0" algn="ctr">
              <a:buNone/>
            </a:pPr>
            <a:r>
              <a:rPr lang="en-US" sz="2400" i="1" dirty="0"/>
              <a:t>What percentage of cells in a blood smear have the Babesia parasite?</a:t>
            </a:r>
          </a:p>
        </p:txBody>
      </p:sp>
      <p:sp>
        <p:nvSpPr>
          <p:cNvPr id="23" name="Rectangle 22">
            <a:extLst>
              <a:ext uri="{FF2B5EF4-FFF2-40B4-BE49-F238E27FC236}">
                <a16:creationId xmlns:a16="http://schemas.microsoft.com/office/drawing/2014/main" id="{7A37E7CC-30D8-4A43-9556-42801A9EC016}"/>
              </a:ext>
            </a:extLst>
          </p:cNvPr>
          <p:cNvSpPr/>
          <p:nvPr/>
        </p:nvSpPr>
        <p:spPr>
          <a:xfrm>
            <a:off x="1295400" y="5715000"/>
            <a:ext cx="2935162"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Babesia Parasite Blood Smear Samples</a:t>
            </a:r>
          </a:p>
        </p:txBody>
      </p:sp>
      <p:sp>
        <p:nvSpPr>
          <p:cNvPr id="26" name="Rectangle 25">
            <a:extLst>
              <a:ext uri="{FF2B5EF4-FFF2-40B4-BE49-F238E27FC236}">
                <a16:creationId xmlns:a16="http://schemas.microsoft.com/office/drawing/2014/main" id="{5DEB9102-5F4E-4863-BA6E-88A9CCC3A95F}"/>
              </a:ext>
            </a:extLst>
          </p:cNvPr>
          <p:cNvSpPr/>
          <p:nvPr/>
        </p:nvSpPr>
        <p:spPr>
          <a:xfrm>
            <a:off x="5365968" y="5331767"/>
            <a:ext cx="5530632"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Input Image vs Image with Babesia Parasite Detections</a:t>
            </a:r>
          </a:p>
        </p:txBody>
      </p:sp>
      <p:pic>
        <p:nvPicPr>
          <p:cNvPr id="4" name="Picture 3">
            <a:extLst>
              <a:ext uri="{FF2B5EF4-FFF2-40B4-BE49-F238E27FC236}">
                <a16:creationId xmlns:a16="http://schemas.microsoft.com/office/drawing/2014/main" id="{98ED3AE7-6267-4BAA-A538-D9A9EDF71DB1}"/>
              </a:ext>
            </a:extLst>
          </p:cNvPr>
          <p:cNvPicPr>
            <a:picLocks noChangeAspect="1"/>
          </p:cNvPicPr>
          <p:nvPr/>
        </p:nvPicPr>
        <p:blipFill>
          <a:blip r:embed="rId3"/>
          <a:stretch>
            <a:fillRect/>
          </a:stretch>
        </p:blipFill>
        <p:spPr>
          <a:xfrm>
            <a:off x="1295400" y="2057400"/>
            <a:ext cx="2935162" cy="3657600"/>
          </a:xfrm>
          <a:prstGeom prst="rect">
            <a:avLst/>
          </a:prstGeom>
          <a:ln w="28575">
            <a:solidFill>
              <a:schemeClr val="tx2"/>
            </a:solidFill>
          </a:ln>
        </p:spPr>
      </p:pic>
      <p:pic>
        <p:nvPicPr>
          <p:cNvPr id="6" name="Picture 5">
            <a:extLst>
              <a:ext uri="{FF2B5EF4-FFF2-40B4-BE49-F238E27FC236}">
                <a16:creationId xmlns:a16="http://schemas.microsoft.com/office/drawing/2014/main" id="{B2E4B46B-856D-41A2-9063-312C2C36223D}"/>
              </a:ext>
            </a:extLst>
          </p:cNvPr>
          <p:cNvPicPr>
            <a:picLocks noChangeAspect="1"/>
          </p:cNvPicPr>
          <p:nvPr/>
        </p:nvPicPr>
        <p:blipFill rotWithShape="1">
          <a:blip r:embed="rId4"/>
          <a:srcRect t="4310"/>
          <a:stretch/>
        </p:blipFill>
        <p:spPr>
          <a:xfrm>
            <a:off x="5365968" y="2588567"/>
            <a:ext cx="5530632" cy="2743200"/>
          </a:xfrm>
          <a:prstGeom prst="rect">
            <a:avLst/>
          </a:prstGeom>
          <a:ln w="28575">
            <a:solidFill>
              <a:schemeClr val="tx2"/>
            </a:solidFill>
          </a:ln>
        </p:spPr>
      </p:pic>
    </p:spTree>
    <p:extLst>
      <p:ext uri="{BB962C8B-B14F-4D97-AF65-F5344CB8AC3E}">
        <p14:creationId xmlns:p14="http://schemas.microsoft.com/office/powerpoint/2010/main" val="53600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1FFDF-65CD-44C7-A97A-BCC2E7C57768}"/>
              </a:ext>
            </a:extLst>
          </p:cNvPr>
          <p:cNvSpPr>
            <a:spLocks noGrp="1"/>
          </p:cNvSpPr>
          <p:nvPr>
            <p:ph type="title"/>
          </p:nvPr>
        </p:nvSpPr>
        <p:spPr/>
        <p:txBody>
          <a:bodyPr/>
          <a:lstStyle/>
          <a:p>
            <a:r>
              <a:rPr lang="en-US" dirty="0"/>
              <a:t>Parasitology Example</a:t>
            </a:r>
          </a:p>
        </p:txBody>
      </p:sp>
      <p:sp>
        <p:nvSpPr>
          <p:cNvPr id="23" name="Rectangle 22">
            <a:extLst>
              <a:ext uri="{FF2B5EF4-FFF2-40B4-BE49-F238E27FC236}">
                <a16:creationId xmlns:a16="http://schemas.microsoft.com/office/drawing/2014/main" id="{7A37E7CC-30D8-4A43-9556-42801A9EC016}"/>
              </a:ext>
            </a:extLst>
          </p:cNvPr>
          <p:cNvSpPr/>
          <p:nvPr/>
        </p:nvSpPr>
        <p:spPr>
          <a:xfrm>
            <a:off x="5043441" y="4274476"/>
            <a:ext cx="4275667"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bg1"/>
                </a:solidFill>
                <a:latin typeface="Arial" pitchFamily="34" charset="0"/>
                <a:cs typeface="Arial" pitchFamily="34" charset="0"/>
              </a:rPr>
              <a:t>imdilate</a:t>
            </a:r>
            <a:r>
              <a:rPr lang="en-US" b="1">
                <a:solidFill>
                  <a:schemeClr val="bg1"/>
                </a:solidFill>
                <a:latin typeface="Arial" pitchFamily="34" charset="0"/>
                <a:cs typeface="Arial" pitchFamily="34" charset="0"/>
              </a:rPr>
              <a:t> and </a:t>
            </a:r>
            <a:r>
              <a:rPr lang="en-US" b="1" err="1">
                <a:solidFill>
                  <a:schemeClr val="bg1"/>
                </a:solidFill>
                <a:latin typeface="Arial" pitchFamily="34" charset="0"/>
                <a:cs typeface="Arial" pitchFamily="34" charset="0"/>
              </a:rPr>
              <a:t>imerode</a:t>
            </a:r>
            <a:endParaRPr lang="en-US" b="1">
              <a:solidFill>
                <a:schemeClr val="bg1"/>
              </a:solidFill>
              <a:latin typeface="Arial" pitchFamily="34" charset="0"/>
              <a:cs typeface="Arial" pitchFamily="34" charset="0"/>
            </a:endParaRPr>
          </a:p>
        </p:txBody>
      </p:sp>
      <p:sp>
        <p:nvSpPr>
          <p:cNvPr id="26" name="Rectangle 25">
            <a:extLst>
              <a:ext uri="{FF2B5EF4-FFF2-40B4-BE49-F238E27FC236}">
                <a16:creationId xmlns:a16="http://schemas.microsoft.com/office/drawing/2014/main" id="{5DEB9102-5F4E-4863-BA6E-88A9CCC3A95F}"/>
              </a:ext>
            </a:extLst>
          </p:cNvPr>
          <p:cNvSpPr/>
          <p:nvPr/>
        </p:nvSpPr>
        <p:spPr>
          <a:xfrm>
            <a:off x="9567729" y="4274476"/>
            <a:ext cx="2167071"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solidFill>
                  <a:schemeClr val="bg1"/>
                </a:solidFill>
                <a:latin typeface="Arial" pitchFamily="34" charset="0"/>
                <a:cs typeface="Arial" pitchFamily="34" charset="0"/>
              </a:rPr>
              <a:t>imfindcircles</a:t>
            </a:r>
            <a:endParaRPr lang="en-US" b="1">
              <a:solidFill>
                <a:schemeClr val="bg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A7FAB29E-D6D0-4151-8F1B-032EA7FB7562}"/>
              </a:ext>
            </a:extLst>
          </p:cNvPr>
          <p:cNvPicPr>
            <a:picLocks noChangeAspect="1"/>
          </p:cNvPicPr>
          <p:nvPr/>
        </p:nvPicPr>
        <p:blipFill rotWithShape="1">
          <a:blip r:embed="rId3"/>
          <a:srcRect l="13360" t="27342" r="15988" b="4959"/>
          <a:stretch/>
        </p:blipFill>
        <p:spPr>
          <a:xfrm>
            <a:off x="5043442" y="2013375"/>
            <a:ext cx="4265279" cy="2286000"/>
          </a:xfrm>
          <a:prstGeom prst="rect">
            <a:avLst/>
          </a:prstGeom>
          <a:ln w="28575">
            <a:solidFill>
              <a:schemeClr val="tx2"/>
            </a:solidFill>
          </a:ln>
        </p:spPr>
      </p:pic>
      <p:pic>
        <p:nvPicPr>
          <p:cNvPr id="10" name="Picture 9">
            <a:extLst>
              <a:ext uri="{FF2B5EF4-FFF2-40B4-BE49-F238E27FC236}">
                <a16:creationId xmlns:a16="http://schemas.microsoft.com/office/drawing/2014/main" id="{005A9D72-3701-4ADA-BFB0-FF8A94CE8B60}"/>
              </a:ext>
            </a:extLst>
          </p:cNvPr>
          <p:cNvPicPr>
            <a:picLocks noChangeAspect="1"/>
          </p:cNvPicPr>
          <p:nvPr/>
        </p:nvPicPr>
        <p:blipFill rotWithShape="1">
          <a:blip r:embed="rId4"/>
          <a:srcRect l="4137" t="4021" r="16410" b="3735"/>
          <a:stretch/>
        </p:blipFill>
        <p:spPr>
          <a:xfrm>
            <a:off x="9567729" y="1988476"/>
            <a:ext cx="2167071" cy="2286000"/>
          </a:xfrm>
          <a:prstGeom prst="rect">
            <a:avLst/>
          </a:prstGeom>
          <a:ln w="28575">
            <a:solidFill>
              <a:schemeClr val="tx2"/>
            </a:solidFill>
          </a:ln>
        </p:spPr>
      </p:pic>
      <p:pic>
        <p:nvPicPr>
          <p:cNvPr id="12" name="Picture 11">
            <a:extLst>
              <a:ext uri="{FF2B5EF4-FFF2-40B4-BE49-F238E27FC236}">
                <a16:creationId xmlns:a16="http://schemas.microsoft.com/office/drawing/2014/main" id="{66A5A4E4-14E6-4E2F-903B-28F66E8BE34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57200" y="2020651"/>
            <a:ext cx="4275667" cy="2271448"/>
          </a:xfrm>
          <a:prstGeom prst="rect">
            <a:avLst/>
          </a:prstGeom>
          <a:ln w="28575">
            <a:solidFill>
              <a:schemeClr val="tx2"/>
            </a:solidFill>
          </a:ln>
        </p:spPr>
      </p:pic>
      <p:sp>
        <p:nvSpPr>
          <p:cNvPr id="16" name="Rectangle 15">
            <a:extLst>
              <a:ext uri="{FF2B5EF4-FFF2-40B4-BE49-F238E27FC236}">
                <a16:creationId xmlns:a16="http://schemas.microsoft.com/office/drawing/2014/main" id="{C264A08B-69B0-4591-B4BA-5DFB29B35C3F}"/>
              </a:ext>
            </a:extLst>
          </p:cNvPr>
          <p:cNvSpPr/>
          <p:nvPr/>
        </p:nvSpPr>
        <p:spPr>
          <a:xfrm>
            <a:off x="457200" y="4274476"/>
            <a:ext cx="4275667"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Image Region Analyzer App</a:t>
            </a:r>
          </a:p>
        </p:txBody>
      </p:sp>
    </p:spTree>
    <p:extLst>
      <p:ext uri="{BB962C8B-B14F-4D97-AF65-F5344CB8AC3E}">
        <p14:creationId xmlns:p14="http://schemas.microsoft.com/office/powerpoint/2010/main" val="1827948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1FED-D5B8-4956-87E9-F79B1B0654CC}"/>
              </a:ext>
            </a:extLst>
          </p:cNvPr>
          <p:cNvSpPr>
            <a:spLocks noGrp="1"/>
          </p:cNvSpPr>
          <p:nvPr>
            <p:ph type="title"/>
          </p:nvPr>
        </p:nvSpPr>
        <p:spPr/>
        <p:txBody>
          <a:bodyPr/>
          <a:lstStyle/>
          <a:p>
            <a:r>
              <a:rPr lang="en-US" dirty="0"/>
              <a:t>Segmentation</a:t>
            </a:r>
          </a:p>
        </p:txBody>
      </p:sp>
      <p:pic>
        <p:nvPicPr>
          <p:cNvPr id="5" name="Picture 4">
            <a:hlinkClick r:id="rId3"/>
            <a:extLst>
              <a:ext uri="{FF2B5EF4-FFF2-40B4-BE49-F238E27FC236}">
                <a16:creationId xmlns:a16="http://schemas.microsoft.com/office/drawing/2014/main" id="{D863E33B-1E74-42CE-B086-F0E758A20B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29600" y="1852246"/>
            <a:ext cx="3657600" cy="2743200"/>
          </a:xfrm>
          <a:prstGeom prst="rect">
            <a:avLst/>
          </a:prstGeom>
          <a:ln w="28575">
            <a:solidFill>
              <a:schemeClr val="tx2"/>
            </a:solidFill>
          </a:ln>
        </p:spPr>
      </p:pic>
      <p:pic>
        <p:nvPicPr>
          <p:cNvPr id="7" name="Picture 6" descr="Chart&#10;&#10;Description automatically generated">
            <a:hlinkClick r:id="rId5"/>
            <a:extLst>
              <a:ext uri="{FF2B5EF4-FFF2-40B4-BE49-F238E27FC236}">
                <a16:creationId xmlns:a16="http://schemas.microsoft.com/office/drawing/2014/main" id="{BF3DB4F2-21D0-4B26-8AB4-481CC5E5C07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0624" t="5909" r="6251" b="10808"/>
          <a:stretch/>
        </p:blipFill>
        <p:spPr>
          <a:xfrm>
            <a:off x="318655" y="1852246"/>
            <a:ext cx="2783541" cy="2743200"/>
          </a:xfrm>
          <a:prstGeom prst="rect">
            <a:avLst/>
          </a:prstGeom>
          <a:ln w="28575">
            <a:solidFill>
              <a:schemeClr val="tx2"/>
            </a:solidFill>
          </a:ln>
        </p:spPr>
      </p:pic>
      <p:pic>
        <p:nvPicPr>
          <p:cNvPr id="9" name="Picture 8" descr="Map&#10;&#10;Description automatically generated">
            <a:hlinkClick r:id="rId7"/>
            <a:extLst>
              <a:ext uri="{FF2B5EF4-FFF2-40B4-BE49-F238E27FC236}">
                <a16:creationId xmlns:a16="http://schemas.microsoft.com/office/drawing/2014/main" id="{F6ADE63D-3FBA-435E-B4DA-168331A5C7A9}"/>
              </a:ext>
            </a:extLst>
          </p:cNvPr>
          <p:cNvPicPr>
            <a:picLocks noChangeAspect="1"/>
          </p:cNvPicPr>
          <p:nvPr/>
        </p:nvPicPr>
        <p:blipFill rotWithShape="1">
          <a:blip r:embed="rId8">
            <a:extLst>
              <a:ext uri="{28A0092B-C50C-407E-A947-70E740481C1C}">
                <a14:useLocalDpi xmlns:a14="http://schemas.microsoft.com/office/drawing/2010/main" val="0"/>
              </a:ext>
            </a:extLst>
          </a:blip>
          <a:srcRect l="14098" t="10303" r="25942" b="15555"/>
          <a:stretch/>
        </p:blipFill>
        <p:spPr>
          <a:xfrm rot="5400000">
            <a:off x="4294298" y="924936"/>
            <a:ext cx="2743200" cy="4597820"/>
          </a:xfrm>
          <a:prstGeom prst="rect">
            <a:avLst/>
          </a:prstGeom>
          <a:ln w="28575">
            <a:solidFill>
              <a:schemeClr val="tx2"/>
            </a:solidFill>
          </a:ln>
        </p:spPr>
      </p:pic>
      <p:sp>
        <p:nvSpPr>
          <p:cNvPr id="10" name="Rectangle 9">
            <a:extLst>
              <a:ext uri="{FF2B5EF4-FFF2-40B4-BE49-F238E27FC236}">
                <a16:creationId xmlns:a16="http://schemas.microsoft.com/office/drawing/2014/main" id="{9D4BC0AC-7312-4DF5-988F-BC7E7D2A6311}"/>
              </a:ext>
            </a:extLst>
          </p:cNvPr>
          <p:cNvSpPr/>
          <p:nvPr/>
        </p:nvSpPr>
        <p:spPr>
          <a:xfrm>
            <a:off x="3366988" y="4595446"/>
            <a:ext cx="459782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Terrain Classification in Multispectral Imagery</a:t>
            </a:r>
          </a:p>
        </p:txBody>
      </p:sp>
      <p:sp>
        <p:nvSpPr>
          <p:cNvPr id="11" name="Rectangle 10">
            <a:extLst>
              <a:ext uri="{FF2B5EF4-FFF2-40B4-BE49-F238E27FC236}">
                <a16:creationId xmlns:a16="http://schemas.microsoft.com/office/drawing/2014/main" id="{BDE0684C-D667-45C3-9B7B-394080E7561A}"/>
              </a:ext>
            </a:extLst>
          </p:cNvPr>
          <p:cNvSpPr/>
          <p:nvPr/>
        </p:nvSpPr>
        <p:spPr>
          <a:xfrm>
            <a:off x="318655" y="4595446"/>
            <a:ext cx="2783541"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Detecting Tumors in 3D Brain Volumes</a:t>
            </a:r>
          </a:p>
        </p:txBody>
      </p:sp>
      <p:sp>
        <p:nvSpPr>
          <p:cNvPr id="12" name="Rectangle 11">
            <a:extLst>
              <a:ext uri="{FF2B5EF4-FFF2-40B4-BE49-F238E27FC236}">
                <a16:creationId xmlns:a16="http://schemas.microsoft.com/office/drawing/2014/main" id="{2F34A919-E417-4150-A999-2A377AF7754E}"/>
              </a:ext>
            </a:extLst>
          </p:cNvPr>
          <p:cNvSpPr/>
          <p:nvPr/>
        </p:nvSpPr>
        <p:spPr>
          <a:xfrm>
            <a:off x="8229600" y="4595446"/>
            <a:ext cx="3657600" cy="685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Identifying Vehicles and Pedestrian in Videos</a:t>
            </a:r>
          </a:p>
        </p:txBody>
      </p:sp>
    </p:spTree>
    <p:extLst>
      <p:ext uri="{BB962C8B-B14F-4D97-AF65-F5344CB8AC3E}">
        <p14:creationId xmlns:p14="http://schemas.microsoft.com/office/powerpoint/2010/main" val="325439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91949-073D-4572-850E-E9E310AB8E37}"/>
              </a:ext>
            </a:extLst>
          </p:cNvPr>
          <p:cNvSpPr>
            <a:spLocks noGrp="1"/>
          </p:cNvSpPr>
          <p:nvPr>
            <p:ph type="title"/>
          </p:nvPr>
        </p:nvSpPr>
        <p:spPr/>
        <p:txBody>
          <a:bodyPr/>
          <a:lstStyle/>
          <a:p>
            <a:r>
              <a:rPr lang="en-US" sz="2800"/>
              <a:t>Genentech Evaluates Alzheimer’s Disease Therapeutics</a:t>
            </a:r>
            <a:endParaRPr lang="en-US"/>
          </a:p>
        </p:txBody>
      </p:sp>
      <p:pic>
        <p:nvPicPr>
          <p:cNvPr id="1026" name="Picture 2">
            <a:hlinkClick r:id="rId3"/>
            <a:extLst>
              <a:ext uri="{FF2B5EF4-FFF2-40B4-BE49-F238E27FC236}">
                <a16:creationId xmlns:a16="http://schemas.microsoft.com/office/drawing/2014/main" id="{3C706774-6783-4D36-A3DE-66E51194FF6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988662" y="1518137"/>
            <a:ext cx="8214673" cy="3014785"/>
          </a:xfrm>
          <a:prstGeom prst="rect">
            <a:avLst/>
          </a:prstGeom>
          <a:noFill/>
          <a:ln w="28575">
            <a:solidFill>
              <a:schemeClr val="tx2"/>
            </a:solidFill>
          </a:ln>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9F8016D9-D130-4189-8F46-F9C477F351AC}"/>
              </a:ext>
            </a:extLst>
          </p:cNvPr>
          <p:cNvSpPr/>
          <p:nvPr/>
        </p:nvSpPr>
        <p:spPr>
          <a:xfrm>
            <a:off x="3367374" y="4763712"/>
            <a:ext cx="5457251" cy="1400833"/>
          </a:xfrm>
          <a:prstGeom prst="rect">
            <a:avLst/>
          </a:prstGeom>
          <a:solidFill>
            <a:schemeClr val="bg1">
              <a:lumMod val="85000"/>
            </a:schemeClr>
          </a:solidFill>
          <a:ln w="28575">
            <a:solidFill>
              <a:schemeClr val="tx2"/>
            </a:solidFill>
          </a:ln>
        </p:spPr>
        <p:txBody>
          <a:bodyPr wrap="square">
            <a:spAutoFit/>
          </a:bodyPr>
          <a:lstStyle/>
          <a:p>
            <a:pPr>
              <a:lnSpc>
                <a:spcPct val="130000"/>
              </a:lnSpc>
              <a:defRPr/>
            </a:pPr>
            <a:r>
              <a:rPr lang="en-US" sz="1400">
                <a:solidFill>
                  <a:schemeClr val="tx2"/>
                </a:solidFill>
                <a:ea typeface="Arial Unicode MS" pitchFamily="34" charset="-128"/>
                <a:cs typeface="Arial Unicode MS" pitchFamily="34" charset="-128"/>
              </a:rPr>
              <a:t>“</a:t>
            </a:r>
            <a:r>
              <a:rPr lang="en-US" sz="1400" i="1">
                <a:solidFill>
                  <a:schemeClr val="tx2"/>
                </a:solidFill>
                <a:ea typeface="Arial Unicode MS" pitchFamily="34" charset="-128"/>
                <a:cs typeface="Arial Unicode MS" pitchFamily="34" charset="-128"/>
              </a:rPr>
              <a:t>We </a:t>
            </a:r>
            <a:r>
              <a:rPr lang="en-US" sz="1400" i="1">
                <a:solidFill>
                  <a:schemeClr val="tx2"/>
                </a:solidFill>
                <a:ea typeface="Arial Unicode MS" pitchFamily="34" charset="-128"/>
              </a:rPr>
              <a:t>trained a convolutional neural network (CNN) on a data set of more than 9,000 images…. The trained CNN has further automated the process of evaluating therapeutics for minimizing spine loss.”</a:t>
            </a:r>
            <a:br>
              <a:rPr lang="en-US" sz="1400" i="1">
                <a:solidFill>
                  <a:schemeClr val="tx2"/>
                </a:solidFill>
                <a:ea typeface="Arial Unicode MS" pitchFamily="34" charset="-128"/>
                <a:cs typeface="Arial Unicode MS" pitchFamily="34" charset="-128"/>
              </a:rPr>
            </a:br>
            <a:r>
              <a:rPr lang="en-US" sz="1100" i="1">
                <a:solidFill>
                  <a:schemeClr val="tx2"/>
                </a:solidFill>
                <a:ea typeface="Arial Unicode MS" pitchFamily="34" charset="-128"/>
                <a:cs typeface="Arial Unicode MS" pitchFamily="34" charset="-128"/>
              </a:rPr>
              <a:t>- Justin </a:t>
            </a:r>
            <a:r>
              <a:rPr lang="en-US" sz="1100" i="1" err="1">
                <a:solidFill>
                  <a:schemeClr val="tx2"/>
                </a:solidFill>
                <a:ea typeface="Arial Unicode MS" pitchFamily="34" charset="-128"/>
                <a:cs typeface="Arial Unicode MS" pitchFamily="34" charset="-128"/>
              </a:rPr>
              <a:t>Elstrott</a:t>
            </a:r>
            <a:r>
              <a:rPr lang="en-US" sz="1100" i="1">
                <a:solidFill>
                  <a:schemeClr val="tx2"/>
                </a:solidFill>
                <a:ea typeface="Arial Unicode MS" pitchFamily="34" charset="-128"/>
                <a:cs typeface="Arial Unicode MS" pitchFamily="34" charset="-128"/>
              </a:rPr>
              <a:t>, Department of Biomedical Imaging, Genentech Inc.</a:t>
            </a:r>
            <a:endParaRPr lang="en-US" sz="1100" i="1">
              <a:solidFill>
                <a:schemeClr val="tx2"/>
              </a:solidFill>
            </a:endParaRPr>
          </a:p>
        </p:txBody>
      </p:sp>
    </p:spTree>
    <p:extLst>
      <p:ext uri="{BB962C8B-B14F-4D97-AF65-F5344CB8AC3E}">
        <p14:creationId xmlns:p14="http://schemas.microsoft.com/office/powerpoint/2010/main" val="1828451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6513"/>
            <a:ext cx="9448801" cy="990600"/>
          </a:xfrm>
        </p:spPr>
        <p:txBody>
          <a:bodyPr/>
          <a:lstStyle/>
          <a:p>
            <a:r>
              <a:rPr lang="en-US" sz="2667"/>
              <a:t>Genentech Evaluates Alzheimer’s Disease Therapeutics with Deep Learning and MATLAB Based Spine Tool</a:t>
            </a:r>
          </a:p>
        </p:txBody>
      </p:sp>
      <p:sp>
        <p:nvSpPr>
          <p:cNvPr id="3" name="Content Placeholder 2"/>
          <p:cNvSpPr>
            <a:spLocks noGrp="1"/>
          </p:cNvSpPr>
          <p:nvPr>
            <p:ph idx="1"/>
          </p:nvPr>
        </p:nvSpPr>
        <p:spPr>
          <a:xfrm>
            <a:off x="609599" y="1515412"/>
            <a:ext cx="5791200" cy="4686965"/>
          </a:xfrm>
        </p:spPr>
        <p:txBody>
          <a:bodyPr vert="horz" lIns="121920" tIns="60960" rIns="121920" bIns="60960" rtlCol="0" anchor="t">
            <a:noAutofit/>
          </a:bodyPr>
          <a:lstStyle/>
          <a:p>
            <a:pPr marL="0" indent="0">
              <a:spcBef>
                <a:spcPts val="0"/>
              </a:spcBef>
              <a:buClrTx/>
              <a:buSzTx/>
              <a:buNone/>
            </a:pPr>
            <a:r>
              <a:rPr lang="en-US" sz="2133" b="1">
                <a:solidFill>
                  <a:srgbClr val="125687"/>
                </a:solidFill>
                <a:latin typeface="Arial"/>
                <a:cs typeface="+mn-cs"/>
              </a:rPr>
              <a:t>Challenge</a:t>
            </a:r>
          </a:p>
          <a:p>
            <a:pPr marL="0" indent="0">
              <a:spcBef>
                <a:spcPts val="240"/>
              </a:spcBef>
              <a:buClr>
                <a:srgbClr val="215083"/>
              </a:buClr>
              <a:buSzTx/>
              <a:buNone/>
            </a:pPr>
            <a:r>
              <a:rPr lang="en-US" sz="1867"/>
              <a:t>Analyze microscopic images to quantify dendritic spine loss, which has been linked to Alzheimer’s disease</a:t>
            </a:r>
          </a:p>
          <a:p>
            <a:pPr marL="0" indent="0">
              <a:spcBef>
                <a:spcPts val="864"/>
              </a:spcBef>
              <a:buClr>
                <a:srgbClr val="215083"/>
              </a:buClr>
              <a:buSzTx/>
              <a:buNone/>
            </a:pPr>
            <a:r>
              <a:rPr lang="en-US" sz="2133" b="1">
                <a:solidFill>
                  <a:srgbClr val="125687"/>
                </a:solidFill>
                <a:latin typeface="Arial"/>
                <a:cs typeface="+mn-cs"/>
              </a:rPr>
              <a:t>Solution</a:t>
            </a:r>
          </a:p>
          <a:p>
            <a:pPr marL="0" indent="0">
              <a:spcBef>
                <a:spcPts val="240"/>
              </a:spcBef>
              <a:buClrTx/>
              <a:buSzTx/>
              <a:buNone/>
            </a:pPr>
            <a:r>
              <a:rPr lang="en-US" sz="1867">
                <a:solidFill>
                  <a:prstClr val="black"/>
                </a:solidFill>
                <a:latin typeface="Arial"/>
                <a:cs typeface="Times New Roman" pitchFamily="18" charset="0"/>
              </a:rPr>
              <a:t>Use MATLAB and Deep Learning Toolbox and work with MathWorks consultants to develop an application that helps automate spine identification and spine density calculations</a:t>
            </a:r>
          </a:p>
          <a:p>
            <a:pPr marL="0" indent="0">
              <a:spcBef>
                <a:spcPts val="864"/>
              </a:spcBef>
              <a:buClr>
                <a:srgbClr val="215083"/>
              </a:buClr>
              <a:buSzTx/>
              <a:buNone/>
            </a:pPr>
            <a:r>
              <a:rPr lang="en-US" sz="2133" b="1">
                <a:solidFill>
                  <a:srgbClr val="125687"/>
                </a:solidFill>
                <a:latin typeface="Arial"/>
                <a:cs typeface="+mn-cs"/>
              </a:rPr>
              <a:t>Results</a:t>
            </a:r>
          </a:p>
          <a:p>
            <a:pPr marL="452955" lvl="1" indent="-300559">
              <a:lnSpc>
                <a:spcPct val="100000"/>
              </a:lnSpc>
              <a:spcBef>
                <a:spcPts val="240"/>
              </a:spcBef>
              <a:buClr>
                <a:srgbClr val="125687"/>
              </a:buClr>
              <a:buFont typeface="Wingdings" pitchFamily="2" charset="2"/>
              <a:buChar char="§"/>
            </a:pPr>
            <a:r>
              <a:rPr lang="en-US" sz="1867"/>
              <a:t>Labor-intensive image analysis automated</a:t>
            </a:r>
            <a:endParaRPr lang="en-US" sz="1867">
              <a:solidFill>
                <a:prstClr val="black"/>
              </a:solidFill>
              <a:latin typeface="Arial"/>
              <a:cs typeface="Times New Roman" pitchFamily="18" charset="0"/>
            </a:endParaRPr>
          </a:p>
          <a:p>
            <a:pPr marL="452955" lvl="1" indent="-300559">
              <a:lnSpc>
                <a:spcPct val="100000"/>
              </a:lnSpc>
              <a:spcBef>
                <a:spcPts val="240"/>
              </a:spcBef>
              <a:buClr>
                <a:srgbClr val="125687"/>
              </a:buClr>
              <a:buFont typeface="Wingdings" pitchFamily="2" charset="2"/>
              <a:buChar char="§"/>
            </a:pPr>
            <a:r>
              <a:rPr lang="en-US" sz="1867"/>
              <a:t>Training time reduced with predefined networks and parallel processing</a:t>
            </a:r>
          </a:p>
          <a:p>
            <a:pPr marL="452955" lvl="1" indent="-300559">
              <a:lnSpc>
                <a:spcPct val="100000"/>
              </a:lnSpc>
              <a:spcBef>
                <a:spcPts val="240"/>
              </a:spcBef>
              <a:buClr>
                <a:srgbClr val="125687"/>
              </a:buClr>
              <a:buFont typeface="Wingdings" pitchFamily="2" charset="2"/>
              <a:buChar char="§"/>
            </a:pPr>
            <a:r>
              <a:rPr lang="en-US" sz="1867"/>
              <a:t>Classification effort reduced by up to 50%</a:t>
            </a:r>
          </a:p>
          <a:p>
            <a:pPr marL="152396" lvl="1" indent="0">
              <a:lnSpc>
                <a:spcPct val="100000"/>
              </a:lnSpc>
              <a:spcBef>
                <a:spcPts val="240"/>
              </a:spcBef>
              <a:buClr>
                <a:srgbClr val="125687"/>
              </a:buClr>
              <a:buNone/>
            </a:pPr>
            <a:endParaRPr lang="en-US" sz="1867"/>
          </a:p>
          <a:p>
            <a:pPr marL="152396" lvl="1" indent="0">
              <a:lnSpc>
                <a:spcPct val="100000"/>
              </a:lnSpc>
              <a:spcBef>
                <a:spcPts val="240"/>
              </a:spcBef>
              <a:buClr>
                <a:srgbClr val="125687"/>
              </a:buClr>
              <a:buNone/>
            </a:pPr>
            <a:endParaRPr lang="en-US" sz="1867"/>
          </a:p>
          <a:p>
            <a:pPr marL="452955" lvl="1" indent="-300559">
              <a:lnSpc>
                <a:spcPct val="100000"/>
              </a:lnSpc>
              <a:spcBef>
                <a:spcPts val="240"/>
              </a:spcBef>
              <a:buClr>
                <a:srgbClr val="125687"/>
              </a:buClr>
              <a:buFont typeface="Wingdings" pitchFamily="2" charset="2"/>
              <a:buChar char="§"/>
            </a:pPr>
            <a:endParaRPr lang="en-US" sz="1867"/>
          </a:p>
          <a:p>
            <a:pPr marL="152396" lvl="1" indent="0">
              <a:lnSpc>
                <a:spcPct val="100000"/>
              </a:lnSpc>
              <a:spcBef>
                <a:spcPts val="240"/>
              </a:spcBef>
              <a:buClr>
                <a:srgbClr val="125687"/>
              </a:buClr>
              <a:buNone/>
            </a:pPr>
            <a:endParaRPr lang="en-US" sz="1867">
              <a:solidFill>
                <a:prstClr val="black"/>
              </a:solidFill>
              <a:latin typeface="Arial"/>
              <a:cs typeface="Times New Roman" pitchFamily="18" charset="0"/>
            </a:endParaRPr>
          </a:p>
          <a:p>
            <a:pPr marL="0" indent="0">
              <a:buNone/>
            </a:pPr>
            <a:endParaRPr lang="en-US"/>
          </a:p>
        </p:txBody>
      </p:sp>
      <p:sp>
        <p:nvSpPr>
          <p:cNvPr id="7" name="Rectangle 6"/>
          <p:cNvSpPr/>
          <p:nvPr/>
        </p:nvSpPr>
        <p:spPr>
          <a:xfrm>
            <a:off x="6604000" y="4444667"/>
            <a:ext cx="5277921" cy="1505220"/>
          </a:xfrm>
          <a:prstGeom prst="rect">
            <a:avLst/>
          </a:prstGeom>
          <a:solidFill>
            <a:schemeClr val="bg1">
              <a:lumMod val="85000"/>
            </a:schemeClr>
          </a:solidFill>
        </p:spPr>
        <p:txBody>
          <a:bodyPr wrap="square">
            <a:spAutoFit/>
          </a:bodyPr>
          <a:lstStyle/>
          <a:p>
            <a:pPr>
              <a:lnSpc>
                <a:spcPct val="130000"/>
              </a:lnSpc>
              <a:defRPr/>
            </a:pPr>
            <a:r>
              <a:rPr lang="en-US" sz="1467">
                <a:solidFill>
                  <a:schemeClr val="tx2"/>
                </a:solidFill>
                <a:ea typeface="Arial Unicode MS" pitchFamily="34" charset="-128"/>
                <a:cs typeface="Arial Unicode MS" pitchFamily="34" charset="-128"/>
              </a:rPr>
              <a:t>“</a:t>
            </a:r>
            <a:r>
              <a:rPr lang="en-US" sz="1467" i="1">
                <a:solidFill>
                  <a:schemeClr val="tx2"/>
                </a:solidFill>
                <a:ea typeface="Arial Unicode MS" pitchFamily="34" charset="-128"/>
                <a:cs typeface="Arial Unicode MS" pitchFamily="34" charset="-128"/>
              </a:rPr>
              <a:t>We </a:t>
            </a:r>
            <a:r>
              <a:rPr lang="en-US" sz="1467" i="1">
                <a:solidFill>
                  <a:schemeClr val="tx2"/>
                </a:solidFill>
                <a:ea typeface="Arial Unicode MS" pitchFamily="34" charset="-128"/>
              </a:rPr>
              <a:t>trained a convolutional neural network (CNN) on a data set of more than 9,000 images…. The trained CNN has further automated the process of evaluating therapeutics for minimizing spine loss.”</a:t>
            </a:r>
            <a:br>
              <a:rPr lang="en-US" sz="1467" i="1">
                <a:solidFill>
                  <a:schemeClr val="tx2"/>
                </a:solidFill>
                <a:ea typeface="Arial Unicode MS" pitchFamily="34" charset="-128"/>
                <a:cs typeface="Arial Unicode MS" pitchFamily="34" charset="-128"/>
              </a:rPr>
            </a:br>
            <a:r>
              <a:rPr lang="en-US" sz="1333" i="1">
                <a:solidFill>
                  <a:schemeClr val="tx2"/>
                </a:solidFill>
                <a:ea typeface="Arial Unicode MS" pitchFamily="34" charset="-128"/>
                <a:cs typeface="Arial Unicode MS" pitchFamily="34" charset="-128"/>
              </a:rPr>
              <a:t>- Justin </a:t>
            </a:r>
            <a:r>
              <a:rPr lang="en-US" sz="1333" i="1" err="1">
                <a:solidFill>
                  <a:schemeClr val="tx2"/>
                </a:solidFill>
                <a:ea typeface="Arial Unicode MS" pitchFamily="34" charset="-128"/>
                <a:cs typeface="Arial Unicode MS" pitchFamily="34" charset="-128"/>
              </a:rPr>
              <a:t>Elstrott</a:t>
            </a:r>
            <a:r>
              <a:rPr lang="en-US" sz="1333" i="1">
                <a:solidFill>
                  <a:schemeClr val="tx2"/>
                </a:solidFill>
                <a:ea typeface="Arial Unicode MS" pitchFamily="34" charset="-128"/>
                <a:cs typeface="Arial Unicode MS" pitchFamily="34" charset="-128"/>
              </a:rPr>
              <a:t>, Department of Biomedical Imaging, Genentech Inc.</a:t>
            </a:r>
            <a:endParaRPr lang="en-US" sz="1333" i="1">
              <a:solidFill>
                <a:schemeClr val="tx2"/>
              </a:solidFill>
            </a:endParaRP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endParaRPr lang="en-US" sz="1333" b="1">
              <a:solidFill>
                <a:schemeClr val="tx2"/>
              </a:solidFill>
            </a:endParaRPr>
          </a:p>
        </p:txBody>
      </p:sp>
      <p:sp>
        <p:nvSpPr>
          <p:cNvPr id="10" name="Text Box 22"/>
          <p:cNvSpPr txBox="1">
            <a:spLocks noChangeArrowheads="1"/>
          </p:cNvSpPr>
          <p:nvPr/>
        </p:nvSpPr>
        <p:spPr bwMode="auto">
          <a:xfrm>
            <a:off x="7213600" y="3808095"/>
            <a:ext cx="4668320" cy="451534"/>
          </a:xfrm>
          <a:prstGeom prst="rect">
            <a:avLst/>
          </a:prstGeom>
          <a:solidFill>
            <a:schemeClr val="bg1"/>
          </a:solidFill>
          <a:ln w="9525">
            <a:noFill/>
            <a:miter lim="800000"/>
            <a:headEnd/>
            <a:tailEnd/>
          </a:ln>
        </p:spPr>
        <p:txBody>
          <a:bodyPr wrap="square" lIns="0" tIns="121920" rIns="0" bIns="0">
            <a:spAutoFit/>
          </a:bodyPr>
          <a:lstStyle/>
          <a:p>
            <a:r>
              <a:rPr lang="en-US" sz="1067" b="1">
                <a:solidFill>
                  <a:schemeClr val="tx2"/>
                </a:solidFill>
              </a:rPr>
              <a:t>MATLAB app for automating the detection, annotation, and analysis of dendritic spines.</a:t>
            </a:r>
          </a:p>
        </p:txBody>
      </p:sp>
      <p:sp>
        <p:nvSpPr>
          <p:cNvPr id="4" name="TextBox 3">
            <a:extLst>
              <a:ext uri="{FF2B5EF4-FFF2-40B4-BE49-F238E27FC236}">
                <a16:creationId xmlns:a16="http://schemas.microsoft.com/office/drawing/2014/main" id="{09714DB2-A0C9-4F31-8185-013DA89E8419}"/>
              </a:ext>
            </a:extLst>
          </p:cNvPr>
          <p:cNvSpPr txBox="1"/>
          <p:nvPr/>
        </p:nvSpPr>
        <p:spPr>
          <a:xfrm>
            <a:off x="203200" y="6273800"/>
            <a:ext cx="2032000" cy="297454"/>
          </a:xfrm>
          <a:prstGeom prst="rect">
            <a:avLst/>
          </a:prstGeom>
          <a:noFill/>
        </p:spPr>
        <p:txBody>
          <a:bodyPr wrap="square" rtlCol="0">
            <a:spAutoFit/>
          </a:bodyPr>
          <a:lstStyle/>
          <a:p>
            <a:r>
              <a:rPr lang="en-US" sz="1333">
                <a:latin typeface="Arial" pitchFamily="34" charset="0"/>
                <a:cs typeface="Arial" pitchFamily="34" charset="0"/>
                <a:hlinkClick r:id="rId3"/>
              </a:rPr>
              <a:t>Link to article</a:t>
            </a:r>
            <a:endParaRPr lang="en-US" sz="1333">
              <a:latin typeface="Arial" pitchFamily="34" charset="0"/>
              <a:cs typeface="Arial" pitchFamily="34" charset="0"/>
            </a:endParaRPr>
          </a:p>
        </p:txBody>
      </p:sp>
      <p:pic>
        <p:nvPicPr>
          <p:cNvPr id="6" name="Picture 5">
            <a:extLst>
              <a:ext uri="{FF2B5EF4-FFF2-40B4-BE49-F238E27FC236}">
                <a16:creationId xmlns:a16="http://schemas.microsoft.com/office/drawing/2014/main" id="{DE3820EF-01AF-451F-BCE7-F651B6772664}"/>
              </a:ext>
            </a:extLst>
          </p:cNvPr>
          <p:cNvPicPr>
            <a:picLocks noChangeAspect="1"/>
          </p:cNvPicPr>
          <p:nvPr/>
        </p:nvPicPr>
        <p:blipFill>
          <a:blip r:embed="rId4"/>
          <a:stretch>
            <a:fillRect/>
          </a:stretch>
        </p:blipFill>
        <p:spPr>
          <a:xfrm>
            <a:off x="7213600" y="1370724"/>
            <a:ext cx="4668320" cy="2492883"/>
          </a:xfrm>
          <a:prstGeom prst="rect">
            <a:avLst/>
          </a:prstGeom>
          <a:ln w="19050">
            <a:solidFill>
              <a:srgbClr val="024C84"/>
            </a:solidFill>
          </a:ln>
        </p:spPr>
      </p:pic>
    </p:spTree>
    <p:extLst>
      <p:ext uri="{BB962C8B-B14F-4D97-AF65-F5344CB8AC3E}">
        <p14:creationId xmlns:p14="http://schemas.microsoft.com/office/powerpoint/2010/main" val="1632008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US" sz="2667"/>
              <a:t>Developing a Motion-Stereo Parking Assistant at BMW</a:t>
            </a:r>
            <a:br>
              <a:rPr lang="en-US" sz="2667">
                <a:solidFill>
                  <a:schemeClr val="tx1"/>
                </a:solidFill>
              </a:rPr>
            </a:br>
            <a:br>
              <a:rPr lang="en-US" sz="2667">
                <a:solidFill>
                  <a:schemeClr val="tx1"/>
                </a:solidFill>
              </a:rPr>
            </a:br>
            <a:br>
              <a:rPr lang="en-US" sz="2667">
                <a:solidFill>
                  <a:schemeClr val="tx1"/>
                </a:solidFill>
              </a:rPr>
            </a:br>
            <a:endParaRPr lang="en-US" sz="2667">
              <a:solidFill>
                <a:schemeClr val="tx1"/>
              </a:solidFill>
            </a:endParaRPr>
          </a:p>
        </p:txBody>
      </p:sp>
      <p:sp>
        <p:nvSpPr>
          <p:cNvPr id="3" name="Content Placeholder 2"/>
          <p:cNvSpPr>
            <a:spLocks noGrp="1"/>
          </p:cNvSpPr>
          <p:nvPr>
            <p:ph idx="1"/>
          </p:nvPr>
        </p:nvSpPr>
        <p:spPr>
          <a:xfrm>
            <a:off x="609600" y="1327746"/>
            <a:ext cx="5791200" cy="5125451"/>
          </a:xfrm>
        </p:spPr>
        <p:txBody>
          <a:bodyPr/>
          <a:lstStyle/>
          <a:p>
            <a:pPr marL="0" indent="0">
              <a:spcBef>
                <a:spcPts val="0"/>
              </a:spcBef>
              <a:buClrTx/>
              <a:buSzTx/>
              <a:buNone/>
            </a:pPr>
            <a:r>
              <a:rPr lang="en-US" sz="2133" b="1" dirty="0">
                <a:solidFill>
                  <a:srgbClr val="125687"/>
                </a:solidFill>
                <a:latin typeface="+mn-lt"/>
                <a:cs typeface="+mn-cs"/>
              </a:rPr>
              <a:t>Challenge</a:t>
            </a:r>
          </a:p>
          <a:p>
            <a:pPr marL="0" indent="0">
              <a:spcBef>
                <a:spcPts val="240"/>
              </a:spcBef>
              <a:buClr>
                <a:srgbClr val="215083"/>
              </a:buClr>
              <a:buSzTx/>
              <a:buNone/>
            </a:pPr>
            <a:r>
              <a:rPr lang="en-US" sz="1867" dirty="0">
                <a:latin typeface="+mn-lt"/>
              </a:rPr>
              <a:t>Deliver a cost-effective driver-assistance system for parking in tight spaces</a:t>
            </a:r>
            <a:endParaRPr lang="en-US" sz="1867" dirty="0">
              <a:solidFill>
                <a:prstClr val="black"/>
              </a:solidFill>
              <a:latin typeface="+mn-lt"/>
              <a:cs typeface="Times New Roman" pitchFamily="18" charset="0"/>
            </a:endParaRPr>
          </a:p>
          <a:p>
            <a:pPr marL="0" indent="0">
              <a:spcBef>
                <a:spcPts val="864"/>
              </a:spcBef>
              <a:buClr>
                <a:srgbClr val="215083"/>
              </a:buClr>
              <a:buSzTx/>
              <a:buNone/>
            </a:pPr>
            <a:r>
              <a:rPr lang="en-US" sz="2133" b="1" dirty="0">
                <a:solidFill>
                  <a:srgbClr val="125687"/>
                </a:solidFill>
                <a:latin typeface="+mn-lt"/>
                <a:cs typeface="+mn-cs"/>
              </a:rPr>
              <a:t>Solution</a:t>
            </a:r>
          </a:p>
          <a:p>
            <a:pPr marL="0" indent="0">
              <a:spcBef>
                <a:spcPts val="240"/>
              </a:spcBef>
              <a:buClrTx/>
              <a:buSzTx/>
              <a:buNone/>
            </a:pPr>
            <a:r>
              <a:rPr lang="en-US" sz="1867" dirty="0">
                <a:latin typeface="+mn-lt"/>
              </a:rPr>
              <a:t>Develop a motion-stereo system that constructs a 3-D model of the area around the car from 2-D images generated by a single side-view camera</a:t>
            </a:r>
            <a:endParaRPr lang="en-US" sz="1867" dirty="0">
              <a:solidFill>
                <a:prstClr val="black"/>
              </a:solidFill>
              <a:latin typeface="+mn-lt"/>
              <a:cs typeface="Times New Roman" pitchFamily="18" charset="0"/>
            </a:endParaRPr>
          </a:p>
          <a:p>
            <a:pPr marL="0" indent="0">
              <a:spcBef>
                <a:spcPts val="864"/>
              </a:spcBef>
              <a:buClr>
                <a:srgbClr val="215083"/>
              </a:buClr>
              <a:buSzTx/>
              <a:buNone/>
            </a:pPr>
            <a:r>
              <a:rPr lang="en-US" sz="2133" b="1" dirty="0">
                <a:solidFill>
                  <a:srgbClr val="125687"/>
                </a:solidFill>
                <a:latin typeface="+mn-lt"/>
                <a:cs typeface="+mn-cs"/>
              </a:rPr>
              <a:t>Results</a:t>
            </a:r>
          </a:p>
          <a:p>
            <a:pPr marL="339717" lvl="1" indent="-225420">
              <a:spcBef>
                <a:spcPts val="180"/>
              </a:spcBef>
              <a:buClr>
                <a:srgbClr val="125687"/>
              </a:buClr>
              <a:buFont typeface="Wingdings" pitchFamily="2" charset="2"/>
              <a:buChar char="§"/>
            </a:pPr>
            <a:r>
              <a:rPr lang="en-US" sz="1867" dirty="0">
                <a:latin typeface="+mn-lt"/>
                <a:cs typeface="Times New Roman" pitchFamily="18" charset="0"/>
              </a:rPr>
              <a:t>Image processing algorithms developed 3–4 </a:t>
            </a:r>
          </a:p>
          <a:p>
            <a:pPr marL="114297" lvl="1" indent="0">
              <a:spcBef>
                <a:spcPts val="180"/>
              </a:spcBef>
              <a:buClr>
                <a:srgbClr val="125687"/>
              </a:buClr>
              <a:buNone/>
            </a:pPr>
            <a:r>
              <a:rPr lang="en-US" sz="1867" dirty="0">
                <a:latin typeface="+mn-lt"/>
                <a:cs typeface="Times New Roman" pitchFamily="18" charset="0"/>
              </a:rPr>
              <a:t>    times faster than in C or C++</a:t>
            </a:r>
          </a:p>
          <a:p>
            <a:pPr marL="339717" lvl="1" indent="-225420">
              <a:spcBef>
                <a:spcPts val="180"/>
              </a:spcBef>
              <a:buClr>
                <a:srgbClr val="125687"/>
              </a:buClr>
              <a:buFont typeface="Wingdings" pitchFamily="2" charset="2"/>
              <a:buChar char="§"/>
            </a:pPr>
            <a:r>
              <a:rPr lang="en-US" sz="1867" dirty="0">
                <a:latin typeface="+mn-lt"/>
                <a:cs typeface="Times New Roman" pitchFamily="18" charset="0"/>
              </a:rPr>
              <a:t>Innovative features added without increasing manufacturing costs</a:t>
            </a:r>
          </a:p>
          <a:p>
            <a:pPr marL="339717" lvl="1" indent="-225420">
              <a:spcBef>
                <a:spcPts val="180"/>
              </a:spcBef>
              <a:buFont typeface="Wingdings" pitchFamily="2" charset="2"/>
              <a:buChar char="§"/>
            </a:pPr>
            <a:r>
              <a:rPr lang="en-US" sz="1867" dirty="0">
                <a:latin typeface="+mn-lt"/>
                <a:cs typeface="Times New Roman" pitchFamily="18" charset="0"/>
              </a:rPr>
              <a:t>Algorithm debugging time reduced</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0801" y="4667923"/>
            <a:ext cx="5535759" cy="1505220"/>
          </a:xfrm>
          <a:prstGeom prst="rect">
            <a:avLst/>
          </a:prstGeom>
          <a:solidFill>
            <a:schemeClr val="bg1">
              <a:lumMod val="85000"/>
            </a:schemeClr>
          </a:solidFill>
        </p:spPr>
        <p:txBody>
          <a:bodyPr wrap="square">
            <a:spAutoFit/>
          </a:bodyPr>
          <a:lstStyle/>
          <a:p>
            <a:pPr lvl="0">
              <a:lnSpc>
                <a:spcPct val="130000"/>
              </a:lnSpc>
              <a:defRPr/>
            </a:pPr>
            <a:r>
              <a:rPr lang="en-US" sz="1467" i="1">
                <a:solidFill>
                  <a:schemeClr val="tx2"/>
                </a:solidFill>
                <a:ea typeface="Arial Unicode MS" pitchFamily="34" charset="-128"/>
                <a:cs typeface="Arial Unicode MS" pitchFamily="34" charset="-128"/>
              </a:rPr>
              <a:t>“Developing image processing applications typically requires many matrix calculations and filtering steps.  We have found that coding these applications in C or C++ takes three to four times longer than coding them in MATLAB.”</a:t>
            </a:r>
            <a:br>
              <a:rPr lang="en-US" sz="1467" i="1">
                <a:solidFill>
                  <a:srgbClr val="125687"/>
                </a:solidFill>
                <a:latin typeface="Arial"/>
                <a:ea typeface="Arial Unicode MS" pitchFamily="34" charset="-128"/>
                <a:cs typeface="Arial Unicode MS" pitchFamily="34" charset="-128"/>
              </a:rPr>
            </a:br>
            <a:r>
              <a:rPr lang="en-US" sz="1333" i="1">
                <a:solidFill>
                  <a:srgbClr val="125687"/>
                </a:solidFill>
                <a:latin typeface="Arial"/>
                <a:ea typeface="Arial Unicode MS" pitchFamily="34" charset="-128"/>
                <a:cs typeface="Arial Unicode MS" pitchFamily="34" charset="-128"/>
              </a:rPr>
              <a:t>- </a:t>
            </a:r>
            <a:r>
              <a:rPr lang="it-IT" sz="1333" i="1">
                <a:solidFill>
                  <a:srgbClr val="125687"/>
                </a:solidFill>
              </a:rPr>
              <a:t>Dr. Eric Wahl, BMW Group; Dr. Rolf-Dieter Therburg, THECON</a:t>
            </a:r>
            <a:endParaRPr lang="en-US" sz="1333" i="1">
              <a:solidFill>
                <a:srgbClr val="125687"/>
              </a:solidFill>
              <a:latin typeface="Arial"/>
              <a:ea typeface="Arial Unicode MS" pitchFamily="34" charset="-128"/>
              <a:cs typeface="Arial Unicode MS" pitchFamily="34" charset="-128"/>
            </a:endParaRP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pPr defTabSz="1219170">
              <a:defRPr/>
            </a:pPr>
            <a:endParaRPr lang="en-US" sz="1333" b="1">
              <a:solidFill>
                <a:srgbClr val="125687"/>
              </a:solidFill>
              <a:latin typeface="Aria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r>
              <a:rPr lang="en-US" sz="1333">
                <a:hlinkClick r:id="rId3"/>
              </a:rPr>
              <a:t>Link to article</a:t>
            </a:r>
            <a:endParaRPr lang="en-US" sz="1333"/>
          </a:p>
        </p:txBody>
      </p:sp>
      <p:sp>
        <p:nvSpPr>
          <p:cNvPr id="10" name="Text Box 22"/>
          <p:cNvSpPr txBox="1">
            <a:spLocks noChangeArrowheads="1"/>
          </p:cNvSpPr>
          <p:nvPr/>
        </p:nvSpPr>
        <p:spPr bwMode="auto">
          <a:xfrm>
            <a:off x="8303974" y="3942006"/>
            <a:ext cx="3597561" cy="677108"/>
          </a:xfrm>
          <a:prstGeom prst="rect">
            <a:avLst/>
          </a:prstGeom>
          <a:solidFill>
            <a:schemeClr val="bg1"/>
          </a:solidFill>
          <a:ln w="9525">
            <a:noFill/>
            <a:miter lim="800000"/>
            <a:headEnd/>
            <a:tailEnd/>
          </a:ln>
        </p:spPr>
        <p:txBody>
          <a:bodyPr wrap="square" lIns="0" tIns="121920" rIns="0" bIns="0">
            <a:spAutoFit/>
          </a:bodyPr>
          <a:lstStyle/>
          <a:p>
            <a:r>
              <a:rPr lang="en-US" sz="1200" b="1">
                <a:solidFill>
                  <a:schemeClr val="tx2"/>
                </a:solidFill>
              </a:rPr>
              <a:t>Vehicle equipped with side-view camera.  As  the vehicle moves, the side-view camera acquires images that are used to measure depth.</a:t>
            </a:r>
          </a:p>
        </p:txBody>
      </p:sp>
      <p:sp>
        <p:nvSpPr>
          <p:cNvPr id="6" name="Rectangle 2">
            <a:extLst>
              <a:ext uri="{FF2B5EF4-FFF2-40B4-BE49-F238E27FC236}">
                <a16:creationId xmlns:a16="http://schemas.microsoft.com/office/drawing/2014/main" id="{A9ACA3FB-31C7-4E7C-99D6-4992B0497607}"/>
              </a:ext>
            </a:extLst>
          </p:cNvPr>
          <p:cNvSpPr>
            <a:spLocks noChangeArrowheads="1"/>
          </p:cNvSpPr>
          <p:nvPr/>
        </p:nvSpPr>
        <p:spPr bwMode="auto">
          <a:xfrm>
            <a:off x="2053167" y="-3591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defRPr/>
            </a:pPr>
            <a:endParaRPr lang="en-US" altLang="en-US" sz="2400">
              <a:solidFill>
                <a:prstClr val="black"/>
              </a:solidFill>
            </a:endParaRPr>
          </a:p>
        </p:txBody>
      </p:sp>
      <p:sp>
        <p:nvSpPr>
          <p:cNvPr id="9" name="Rectangle 4">
            <a:extLst>
              <a:ext uri="{FF2B5EF4-FFF2-40B4-BE49-F238E27FC236}">
                <a16:creationId xmlns:a16="http://schemas.microsoft.com/office/drawing/2014/main" id="{1A67FDC5-AF1B-4E16-8352-180686B189CD}"/>
              </a:ext>
            </a:extLst>
          </p:cNvPr>
          <p:cNvSpPr>
            <a:spLocks noChangeArrowheads="1"/>
          </p:cNvSpPr>
          <p:nvPr/>
        </p:nvSpPr>
        <p:spPr bwMode="auto">
          <a:xfrm>
            <a:off x="2256367" y="-1559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pic>
        <p:nvPicPr>
          <p:cNvPr id="12" name="Picture 11" descr="R0010205.JPG">
            <a:extLst>
              <a:ext uri="{FF2B5EF4-FFF2-40B4-BE49-F238E27FC236}">
                <a16:creationId xmlns:a16="http://schemas.microsoft.com/office/drawing/2014/main" id="{6D0076FF-106E-46B9-B17B-43F39D49E336}"/>
              </a:ext>
            </a:extLst>
          </p:cNvPr>
          <p:cNvPicPr/>
          <p:nvPr/>
        </p:nvPicPr>
        <p:blipFill>
          <a:blip r:embed="rId4" cstate="screen"/>
          <a:srcRect l="274" t="419" r="274" b="4192"/>
          <a:stretch>
            <a:fillRect/>
          </a:stretch>
        </p:blipFill>
        <p:spPr>
          <a:xfrm>
            <a:off x="8303974" y="1515585"/>
            <a:ext cx="3597561" cy="2426420"/>
          </a:xfrm>
          <a:prstGeom prst="rect">
            <a:avLst/>
          </a:prstGeom>
          <a:ln w="9525">
            <a:solidFill>
              <a:schemeClr val="tx2"/>
            </a:solidFill>
          </a:ln>
        </p:spPr>
      </p:pic>
    </p:spTree>
    <p:extLst>
      <p:ext uri="{BB962C8B-B14F-4D97-AF65-F5344CB8AC3E}">
        <p14:creationId xmlns:p14="http://schemas.microsoft.com/office/powerpoint/2010/main" val="1060380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6934198" cy="4648200"/>
          </a:xfrm>
        </p:spPr>
        <p:txBody>
          <a:bodyPr/>
          <a:lstStyle/>
          <a:p>
            <a:r>
              <a:rPr lang="en-US" sz="2800"/>
              <a:t>Go to </a:t>
            </a:r>
            <a:r>
              <a:rPr lang="en-US" sz="2800">
                <a:hlinkClick r:id="rId2"/>
              </a:rPr>
              <a:t>https://matlabacademy.mathworks.com/</a:t>
            </a:r>
            <a:r>
              <a:rPr lang="en-US" sz="2800"/>
              <a:t> </a:t>
            </a:r>
          </a:p>
          <a:p>
            <a:endParaRPr lang="en-US" sz="2800"/>
          </a:p>
          <a:p>
            <a:r>
              <a:rPr lang="en-US" sz="2800"/>
              <a:t>Log in to your MathWorks account</a:t>
            </a:r>
          </a:p>
          <a:p>
            <a:endParaRPr lang="en-US" sz="2800"/>
          </a:p>
          <a:p>
            <a:r>
              <a:rPr lang="en-US" sz="2800"/>
              <a:t>Launch Image processing Onramp</a:t>
            </a:r>
          </a:p>
        </p:txBody>
      </p:sp>
      <p:pic>
        <p:nvPicPr>
          <p:cNvPr id="5" name="Picture 4">
            <a:extLst>
              <a:ext uri="{FF2B5EF4-FFF2-40B4-BE49-F238E27FC236}">
                <a16:creationId xmlns:a16="http://schemas.microsoft.com/office/drawing/2014/main" id="{F4E4AAC4-2EF7-48AF-A541-709B342D74D9}"/>
              </a:ext>
            </a:extLst>
          </p:cNvPr>
          <p:cNvPicPr>
            <a:picLocks noChangeAspect="1"/>
          </p:cNvPicPr>
          <p:nvPr/>
        </p:nvPicPr>
        <p:blipFill>
          <a:blip r:embed="rId3"/>
          <a:stretch>
            <a:fillRect/>
          </a:stretch>
        </p:blipFill>
        <p:spPr>
          <a:xfrm>
            <a:off x="7924800" y="1954257"/>
            <a:ext cx="3181435" cy="3940086"/>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67A36E-45EB-4348-B4E6-156A3B3295F8}"/>
              </a:ext>
            </a:extLst>
          </p:cNvPr>
          <p:cNvSpPr txBox="1">
            <a:spLocks/>
          </p:cNvSpPr>
          <p:nvPr/>
        </p:nvSpPr>
        <p:spPr>
          <a:xfrm>
            <a:off x="551384" y="548680"/>
            <a:ext cx="10769600" cy="9144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dirty="0">
                <a:latin typeface="Arial"/>
                <a:cs typeface="Arial"/>
              </a:rPr>
              <a:t>Additional Learning Resources:</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dirty="0"/>
          </a:p>
          <a:p>
            <a:pPr marL="458340" lvl="1" indent="0">
              <a:buFont typeface="Arial" pitchFamily="34" charset="0"/>
              <a:buNone/>
            </a:pPr>
            <a:endParaRPr lang="en-US" dirty="0"/>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479376" y="1628800"/>
            <a:ext cx="10769600" cy="3888432"/>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r>
              <a:rPr lang="en-US" dirty="0">
                <a:latin typeface="Arial"/>
                <a:cs typeface="Arial"/>
              </a:rPr>
              <a:t>Follow @matlab_students on Instagram for tips/tricks, videos, and more!</a:t>
            </a:r>
          </a:p>
          <a:p>
            <a:pPr marL="744220" lvl="1" indent="-286385">
              <a:buFont typeface="Courier New,monospace" pitchFamily="2" charset="2"/>
              <a:buChar char="o"/>
            </a:pPr>
            <a:r>
              <a:rPr lang="en-US" dirty="0">
                <a:latin typeface="Arial"/>
                <a:cs typeface="Arial"/>
              </a:rPr>
              <a:t>This account is managed by MathWorks and is specifically for students!</a:t>
            </a:r>
          </a:p>
          <a:p>
            <a:pPr marL="744220" lvl="1" indent="-286385">
              <a:buFont typeface="Courier New,monospace" pitchFamily="2" charset="2"/>
              <a:buChar char="o"/>
            </a:pPr>
            <a:endParaRPr lang="en-US" dirty="0">
              <a:latin typeface="Arial"/>
              <a:cs typeface="Arial"/>
            </a:endParaRPr>
          </a:p>
          <a:p>
            <a:pPr marL="399688" indent="-342900"/>
            <a:r>
              <a:rPr lang="en-US" dirty="0">
                <a:latin typeface="Arial"/>
                <a:cs typeface="Arial"/>
              </a:rPr>
              <a:t>Star the </a:t>
            </a:r>
            <a:r>
              <a:rPr lang="en-US" dirty="0">
                <a:latin typeface="Arial"/>
                <a:cs typeface="Arial"/>
                <a:hlinkClick r:id="rId2"/>
              </a:rPr>
              <a:t>Awesome MATLAB Student Repository </a:t>
            </a:r>
            <a:r>
              <a:rPr lang="en-US" dirty="0">
                <a:latin typeface="Arial"/>
                <a:cs typeface="Arial"/>
              </a:rPr>
              <a:t>on GitHub and Bookmark the </a:t>
            </a:r>
            <a:r>
              <a:rPr lang="en-US" dirty="0">
                <a:latin typeface="Arial"/>
                <a:cs typeface="Arial"/>
                <a:hlinkClick r:id="rId3"/>
              </a:rPr>
              <a:t>MATLAB &amp; Simulink Resources for Students </a:t>
            </a:r>
            <a:r>
              <a:rPr lang="en-US" dirty="0">
                <a:latin typeface="Arial"/>
                <a:cs typeface="Arial"/>
              </a:rPr>
              <a:t>page.</a:t>
            </a:r>
          </a:p>
          <a:p>
            <a:pPr marL="399688" indent="-342900"/>
            <a:endParaRPr lang="en-US" dirty="0">
              <a:latin typeface="Arial"/>
              <a:cs typeface="Arial"/>
            </a:endParaRPr>
          </a:p>
          <a:p>
            <a:pPr marL="399688" indent="-342900"/>
            <a:r>
              <a:rPr lang="en-US" dirty="0">
                <a:latin typeface="Arial"/>
                <a:cs typeface="Arial"/>
              </a:rPr>
              <a:t>Check out some of the other </a:t>
            </a:r>
            <a:r>
              <a:rPr lang="en-US" dirty="0">
                <a:latin typeface="Arial"/>
                <a:cs typeface="Arial"/>
                <a:hlinkClick r:id="rId4"/>
              </a:rPr>
              <a:t>Student Program opportunities </a:t>
            </a:r>
            <a:r>
              <a:rPr lang="en-US" dirty="0">
                <a:latin typeface="Arial"/>
                <a:cs typeface="Arial"/>
              </a:rPr>
              <a:t>at MathWorks.</a:t>
            </a:r>
          </a:p>
          <a:p>
            <a:pPr marL="457835" lvl="1" indent="0">
              <a:buNone/>
            </a:pPr>
            <a:endParaRPr lang="en-US" dirty="0"/>
          </a:p>
        </p:txBody>
      </p:sp>
    </p:spTree>
    <p:extLst>
      <p:ext uri="{BB962C8B-B14F-4D97-AF65-F5344CB8AC3E}">
        <p14:creationId xmlns:p14="http://schemas.microsoft.com/office/powerpoint/2010/main" val="2860195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a:t>
            </a:r>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latin typeface="Arial"/>
                <a:cs typeface="Arial"/>
              </a:rPr>
              <a:t>6:15 pm – 6.30 pm</a:t>
            </a:r>
            <a:r>
              <a:rPr lang="en-US" dirty="0">
                <a:latin typeface="Arial"/>
                <a:cs typeface="Arial"/>
              </a:rPr>
              <a:t>: Set-up</a:t>
            </a:r>
          </a:p>
          <a:p>
            <a:pPr marL="744220" lvl="1" indent="-286385"/>
            <a:r>
              <a:rPr lang="en-US" dirty="0">
                <a:latin typeface="Arial"/>
                <a:cs typeface="Arial"/>
              </a:rPr>
              <a:t>Intro to Image Processing</a:t>
            </a:r>
            <a:endParaRPr lang="en-US"/>
          </a:p>
          <a:p>
            <a:pPr marL="744220" lvl="1" indent="-286385"/>
            <a:r>
              <a:rPr lang="en-US" dirty="0">
                <a:latin typeface="Arial"/>
                <a:cs typeface="Arial"/>
              </a:rPr>
              <a:t>Create MathWorks account</a:t>
            </a:r>
          </a:p>
          <a:p>
            <a:pPr marL="744220" lvl="1" indent="-286385"/>
            <a:r>
              <a:rPr lang="en-US" dirty="0">
                <a:latin typeface="Arial"/>
                <a:cs typeface="Arial"/>
              </a:rPr>
              <a:t>Log in to Image Processing Onramp / Test MATLAB Online</a:t>
            </a:r>
          </a:p>
          <a:p>
            <a:pPr marL="343535" indent="-343535"/>
            <a:r>
              <a:rPr lang="en-US" dirty="0">
                <a:highlight>
                  <a:srgbClr val="FFFF00"/>
                </a:highlight>
                <a:latin typeface="Arial"/>
                <a:cs typeface="Arial"/>
              </a:rPr>
              <a:t>6.30 pm – 8.00 pm</a:t>
            </a:r>
            <a:r>
              <a:rPr lang="en-US" dirty="0">
                <a:latin typeface="Arial"/>
                <a:cs typeface="Arial"/>
              </a:rPr>
              <a:t>: Image Processing Onramp (on your own)</a:t>
            </a:r>
          </a:p>
          <a:p>
            <a:pPr marL="744220" lvl="1" indent="-286385"/>
            <a:endParaRPr lang="en-US"/>
          </a:p>
          <a:p>
            <a:pPr marL="744220" lvl="1" indent="-286385"/>
            <a:endParaRPr lang="en-US"/>
          </a:p>
        </p:txBody>
      </p:sp>
    </p:spTree>
    <p:extLst>
      <p:ext uri="{BB962C8B-B14F-4D97-AF65-F5344CB8AC3E}">
        <p14:creationId xmlns:p14="http://schemas.microsoft.com/office/powerpoint/2010/main" val="44199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troDemoVid">
            <a:hlinkClick r:id="" action="ppaction://media"/>
            <a:extLst>
              <a:ext uri="{FF2B5EF4-FFF2-40B4-BE49-F238E27FC236}">
                <a16:creationId xmlns:a16="http://schemas.microsoft.com/office/drawing/2014/main" id="{3AF53E65-4248-466C-B6B9-C4D2E1368AA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433" t="19309" r="35503" b="23482"/>
          <a:stretch/>
        </p:blipFill>
        <p:spPr>
          <a:xfrm>
            <a:off x="6096000" y="3723244"/>
            <a:ext cx="4953000" cy="2745177"/>
          </a:xfrm>
          <a:prstGeom prst="rect">
            <a:avLst/>
          </a:prstGeom>
        </p:spPr>
      </p:pic>
      <p:sp>
        <p:nvSpPr>
          <p:cNvPr id="2" name="Title 1">
            <a:extLst>
              <a:ext uri="{FF2B5EF4-FFF2-40B4-BE49-F238E27FC236}">
                <a16:creationId xmlns:a16="http://schemas.microsoft.com/office/drawing/2014/main" id="{1A075B53-DDE5-41CF-A3CF-A097975CF9B2}"/>
              </a:ext>
            </a:extLst>
          </p:cNvPr>
          <p:cNvSpPr>
            <a:spLocks noGrp="1"/>
          </p:cNvSpPr>
          <p:nvPr>
            <p:ph type="title"/>
          </p:nvPr>
        </p:nvSpPr>
        <p:spPr/>
        <p:txBody>
          <a:bodyPr/>
          <a:lstStyle/>
          <a:p>
            <a:r>
              <a:rPr lang="en-US" b="1"/>
              <a:t>What is Image Processing?</a:t>
            </a:r>
          </a:p>
        </p:txBody>
      </p:sp>
      <p:sp>
        <p:nvSpPr>
          <p:cNvPr id="4" name="Content Placeholder 3">
            <a:extLst>
              <a:ext uri="{FF2B5EF4-FFF2-40B4-BE49-F238E27FC236}">
                <a16:creationId xmlns:a16="http://schemas.microsoft.com/office/drawing/2014/main" id="{EB093A4E-20CD-4140-A873-7EFDEA77A4C1}"/>
              </a:ext>
            </a:extLst>
          </p:cNvPr>
          <p:cNvSpPr>
            <a:spLocks noGrp="1"/>
          </p:cNvSpPr>
          <p:nvPr>
            <p:ph sz="half" idx="1"/>
          </p:nvPr>
        </p:nvSpPr>
        <p:spPr/>
        <p:txBody>
          <a:bodyPr/>
          <a:lstStyle/>
          <a:p>
            <a:pPr>
              <a:spcAft>
                <a:spcPts val="600"/>
              </a:spcAft>
            </a:pPr>
            <a:r>
              <a:rPr lang="en-US">
                <a:latin typeface="+mn-lt"/>
                <a:cs typeface="+mn-cs"/>
              </a:rPr>
              <a:t>P</a:t>
            </a:r>
            <a:r>
              <a:rPr lang="en-US" sz="2400" b="0" i="0" kern="1200">
                <a:solidFill>
                  <a:schemeClr val="tx1"/>
                </a:solidFill>
                <a:effectLst/>
                <a:latin typeface="+mn-lt"/>
                <a:ea typeface="+mn-ea"/>
                <a:cs typeface="+mn-cs"/>
              </a:rPr>
              <a:t>erforming certain operations on an image to g</a:t>
            </a:r>
            <a:r>
              <a:rPr lang="en-US" b="0" i="0" kern="1200">
                <a:solidFill>
                  <a:schemeClr val="tx1"/>
                </a:solidFill>
                <a:effectLst/>
                <a:latin typeface="+mn-lt"/>
                <a:ea typeface="+mn-ea"/>
                <a:cs typeface="+mn-cs"/>
              </a:rPr>
              <a:t>et an enhanced image or extract some useful information from it</a:t>
            </a:r>
          </a:p>
          <a:p>
            <a:pPr algn="l" rtl="0" fontAlgn="base">
              <a:buFont typeface="Arial" panose="020B0604020202020204" pitchFamily="34" charset="0"/>
              <a:buChar char="•"/>
            </a:pPr>
            <a:r>
              <a:rPr lang="en-US" b="0" i="0" u="none" strike="noStrike">
                <a:solidFill>
                  <a:srgbClr val="000000"/>
                </a:solidFill>
                <a:effectLst/>
                <a:latin typeface="Arial" panose="020B0604020202020204" pitchFamily="34" charset="0"/>
              </a:rPr>
              <a:t>Example processes</a:t>
            </a:r>
          </a:p>
          <a:p>
            <a:pPr lvl="1" fontAlgn="base"/>
            <a:r>
              <a:rPr lang="en-US" b="0" i="0" u="none" strike="noStrike">
                <a:solidFill>
                  <a:srgbClr val="000000"/>
                </a:solidFill>
                <a:effectLst/>
                <a:latin typeface="Arial" panose="020B0604020202020204" pitchFamily="34" charset="0"/>
              </a:rPr>
              <a:t>Noise removal</a:t>
            </a:r>
            <a:r>
              <a:rPr lang="en-US" b="0" i="0">
                <a:solidFill>
                  <a:srgbClr val="000000"/>
                </a:solidFill>
                <a:effectLst/>
                <a:latin typeface="Arial" panose="020B0604020202020204" pitchFamily="34" charset="0"/>
              </a:rPr>
              <a:t>​</a:t>
            </a:r>
          </a:p>
          <a:p>
            <a:pPr lvl="1" fontAlgn="base"/>
            <a:r>
              <a:rPr lang="en-US" b="0" i="0" u="none" strike="noStrike">
                <a:solidFill>
                  <a:srgbClr val="000000"/>
                </a:solidFill>
                <a:effectLst/>
                <a:latin typeface="Arial" panose="020B0604020202020204" pitchFamily="34" charset="0"/>
              </a:rPr>
              <a:t>Deblurring</a:t>
            </a:r>
            <a:r>
              <a:rPr lang="en-US" b="0" i="0">
                <a:solidFill>
                  <a:srgbClr val="000000"/>
                </a:solidFill>
                <a:effectLst/>
                <a:latin typeface="Arial" panose="020B0604020202020204" pitchFamily="34" charset="0"/>
              </a:rPr>
              <a:t>​</a:t>
            </a:r>
          </a:p>
          <a:p>
            <a:pPr lvl="1" fontAlgn="base"/>
            <a:r>
              <a:rPr lang="en-US" b="0" i="0" u="none" strike="noStrike">
                <a:solidFill>
                  <a:srgbClr val="000000"/>
                </a:solidFill>
                <a:effectLst/>
                <a:latin typeface="Arial" panose="020B0604020202020204" pitchFamily="34" charset="0"/>
              </a:rPr>
              <a:t>Filtering</a:t>
            </a:r>
            <a:endParaRPr lang="en-US" b="0" i="0">
              <a:solidFill>
                <a:srgbClr val="000000"/>
              </a:solidFill>
              <a:effectLst/>
              <a:latin typeface="Arial" panose="020B0604020202020204" pitchFamily="34" charset="0"/>
            </a:endParaRPr>
          </a:p>
          <a:p>
            <a:endParaRPr lang="en-US" b="0" i="0" kern="1200">
              <a:solidFill>
                <a:schemeClr val="tx1"/>
              </a:solidFill>
              <a:effectLst/>
              <a:latin typeface="+mn-lt"/>
              <a:ea typeface="+mn-ea"/>
              <a:cs typeface="+mn-cs"/>
            </a:endParaRPr>
          </a:p>
          <a:p>
            <a:endParaRPr lang="en-US"/>
          </a:p>
        </p:txBody>
      </p:sp>
      <p:pic>
        <p:nvPicPr>
          <p:cNvPr id="3" name="IntroDemoVid">
            <a:hlinkClick r:id="" action="ppaction://media"/>
            <a:extLst>
              <a:ext uri="{FF2B5EF4-FFF2-40B4-BE49-F238E27FC236}">
                <a16:creationId xmlns:a16="http://schemas.microsoft.com/office/drawing/2014/main" id="{C8638911-3AAC-4772-B4DC-F729D08FFC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4691" t="19124" r="6574" b="52434"/>
          <a:stretch/>
        </p:blipFill>
        <p:spPr>
          <a:xfrm>
            <a:off x="6525466" y="1291467"/>
            <a:ext cx="4094067" cy="2279595"/>
          </a:xfrm>
          <a:prstGeom prst="rect">
            <a:avLst/>
          </a:prstGeom>
          <a:solidFill>
            <a:schemeClr val="tx2">
              <a:lumMod val="75000"/>
            </a:schemeClr>
          </a:solidFill>
          <a:ln>
            <a:solidFill>
              <a:schemeClr val="tx2">
                <a:lumMod val="75000"/>
              </a:schemeClr>
            </a:solidFill>
          </a:ln>
        </p:spPr>
      </p:pic>
      <p:sp>
        <p:nvSpPr>
          <p:cNvPr id="9" name="Rectangle 8">
            <a:extLst>
              <a:ext uri="{FF2B5EF4-FFF2-40B4-BE49-F238E27FC236}">
                <a16:creationId xmlns:a16="http://schemas.microsoft.com/office/drawing/2014/main" id="{F7B028CF-B97E-4A4A-B185-E5B3F4FF995D}"/>
              </a:ext>
            </a:extLst>
          </p:cNvPr>
          <p:cNvSpPr/>
          <p:nvPr/>
        </p:nvSpPr>
        <p:spPr>
          <a:xfrm>
            <a:off x="6504177" y="982735"/>
            <a:ext cx="4136643" cy="312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latin typeface="Arial" pitchFamily="34" charset="0"/>
                <a:cs typeface="Arial" pitchFamily="34" charset="0"/>
              </a:rPr>
              <a:t>Detecting Stamps </a:t>
            </a:r>
          </a:p>
        </p:txBody>
      </p:sp>
    </p:spTree>
    <p:extLst>
      <p:ext uri="{BB962C8B-B14F-4D97-AF65-F5344CB8AC3E}">
        <p14:creationId xmlns:p14="http://schemas.microsoft.com/office/powerpoint/2010/main" val="421308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666" fill="hold"/>
                                        <p:tgtEl>
                                          <p:spTgt spid="3"/>
                                        </p:tgtEl>
                                      </p:cBhvr>
                                    </p:cmd>
                                  </p:childTnLst>
                                </p:cTn>
                              </p:par>
                              <p:par>
                                <p:cTn id="7" presetID="1" presetClass="mediacall" presetSubtype="0" fill="hold" nodeType="withEffect">
                                  <p:stCondLst>
                                    <p:cond delay="0"/>
                                  </p:stCondLst>
                                  <p:childTnLst>
                                    <p:cmd type="call" cmd="playFrom(0.0)">
                                      <p:cBhvr>
                                        <p:cTn id="8" dur="14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Image Processing Applications</a:t>
            </a:r>
          </a:p>
        </p:txBody>
      </p:sp>
      <p:sp>
        <p:nvSpPr>
          <p:cNvPr id="16" name="AutoShape 4" descr="data:image/jpg;base64,%20/9j/4AAQSkZJRgABAQEAYABgAAD/2wBDAAUDBAQEAwUEBAQFBQUGBwwIBwcHBw8LCwkMEQ8SEhEPERETFhwXExQaFRERGCEYGh0dHx8fExciJCIeJBweHx7/2wBDAQUFBQcGBw4ICA4eFBEUHh4eHh4eHh4eHh4eHh4eHh4eHh4eHh4eHh4eHh4eHh4eHh4eHh4eHh4eHh4eHh4eHh7/wAARCAEa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xi1umiYYNdDpep7sBmrkUep4JmjPBrKdO5UZWPTbC4WUDkVpxxhh2rgNH1TYwDNxXZabqMLqoaRfxNYxxEqUrSN1FSRe+z4PtT1g9qsQtHKPlYH6GrCRcV6VPEKRk4NMqxwe1WIrf2FWo4asxQ+1aOqHKQQ2/tV6C39hmpYIeav28PTil7QLDLa35HArStbbpTraHoa1LaGmpk2EtrfgVp21v04otounFadtH0qvaCY2C36cVcjt/apYo+nFW446OcRT+z+1Mkt8jpWn5dNeP2p84rGFPa+2azrm168V0s0VULmHrR7QZy9za8dKy7q168V1VzDnPFZlzAewp+0HY5GKEReJrFzwCkg/StiaFpGLdu1V9Sh8rVtNc4/15U/ipraeHA5GDXDWd5lGJJb7e1ULuHcOK3pkzVGaHn7tZoDGt7UecTtras7bpxTbaDL5xWxawcDivUhU9xE2Gw2/A4qYQfSrccNS+VxUyqDsZjw+1QvD7YrVaOoHjrFzKsZrQ+1MMQzV9o6b5dTzCKaxVKkdTrHUix0cxJGkdTpHT0SpVWnzEjUSpAtPVacFqeYQzbQVqXbSFaVxEOKay1MV4pjCpbGiu61E61acVA4qWxlcxs7bVUknsBWb4wju9N0Ke4ZfJ4wGJHGaZ4y1LW9H0ZrzQdGudWvd6osMKsxGf4iFBOK4G8svj14rT7LN4Snjs35KSW6wg/i7bq5q3tGnGCN6appXk9TkNtzGl/wCZDLKJDgMDwe4PvVB/EGp25MX9lx4zwuM9+f6V38nw1+Lmm6Ti28G23lRLwiXaSSflu5rzO48SXFtcta61o6xzI5WRcFHQ55yp71wrCzXxRudMp0bK0tTodO8S3+r77W5NpBNj9yJsqD7Z9OvFc3N4o8SQpJpsV5b2iRM0eY0G76ZrcutQ8Gta2xuNQ4C79kQJcex/wrjdQudNutUuprNpVt2fKB+D05/Wrw9KLb9y3yOeq10Z6Dpdxaf2ciRhp5ZUXduGC5288emRUOo2dibWVrWRPtg+dQOAOeRz7fzrndB8V6fY28iXkcpuVQRwuBuG3vn0IFZ+peJbWaTfawzqcEHcR3/+vWUcLUU3oP2kbFu7jt1jYCQKrrvCqPmQ+/407wNpsjeLbK7iX5EnGMj254/OsA60/nLIbeNyCOG6Gt34cazdv440mHpbmZgIlGQu5SPr6V3qnOKMm0e5TDn1qJlqeYc1Gwp3AgYUxlqZhTCKVxkJFMIqVqYaLgiFl5op7daKLgfOSNWhp9q904VQaylODXceAoY5iWODita0+SDkQldklp4Wlkh3K+2THHpUlnb3EEpgmjIZTyCK9DsrdAoO0VneIbaHesigBgOa8eVaU9JG0NDFSAqu6J2jf/ZPBrU0HUJI5/LuXbHcMf1FZu8L3q9ZPbyQt5qgyY+Q9wa5o1ZU2dPLzI7SFVYBhgg9KtxR1geD7w3Nk0bZ3RNtIPWupt16V71KvzxTOeUbDoY8Yq9bx881HCnPSr0CdK05ySa3TmtK3TpVWBeav24qucLFy3XpWlAtUYOoq/DT5yGi5EOKsp0qtF0qwhp85NiXFIwozSE0+cCGReaqTLVx+lVpelLnCxmXCdazriPmteYdaz5160uctHMa5HtmsZc/du0/XitWZcnluap+Jl22aP8A3J42/wDHhWg4z2NZyd2DKEsdVpI60JF56Gq7rz0p3EQ2sXP41qW8fSq1qnB+taVuvSt4S90ZLGnFPMfFSRrUm3ihyEU3jqvIlX3Wq7rWbkMpstMKVZZRUZWjmERBacq0/FKBT5iWKq09VpFFSAcUXECingUqjilFFxWExSEU+kNK4iMio2FStTG60rgQuKhnDeW237204+tWHqnqjzR6ddSW2PPSF2jyMjcAccfWpGj56+HXxI1Tw38QLXUZJJJZXvPKu3lmc5iZ8MuM44B/QV9fXnja2hO1pkRiMgd6/Pe9uJzfy3FwhjmaUyOu3bgk56dq+tY7m8u9P0+5triKIPbozlkyTkA/41Ely7DO71jxreNp85sPNEzQO0Umz5VYKcE59xXw54r1nU/EWq3Gs6vOJ724k3TOFCgnp0HHavrM3MmfnuGZe6gAAivl34i+HpPC+tfYmvIrkThpRsUgqpY4BzRTeoWOVYYalVtvfr2rS0mxF1HO+3O0YUkd8Vlnqc+tbKSbaKcWkm+pda9gNssC2qAdSxOTmm2unyXTHyWQKBk7j0qSwjszGHnhmkbJyNwVfb3p9gzNcStGu2MEnA7egpN2WgkrsmbR1hP725DHnhKs6BHPb+JLA6aHS4+0IEweTzz+maimmVGC5yc81vfDKWBvHOm+bjO5tpJ/i2nFZuUuV3KsrnuEo/OomFTy9aiYVz3GREVGwqU0xhRzAQtTGFStUbUcwyIjminfnRSuFz5pOPXNbPhjWJNLvA+N0bcMtY1ArtlFSXK9jJM9fsvFkLINvHFQalrQkTOQc15tZSSggKxrbtEnlXkk1wSwkYPc057mnJqW560tPu92Oa59bORW+artqGhI61zV6UGtDppTZ2Wg3H2PUVm3YSc7HGe/Y16DYSq4FeQwTbguf4WBFd3oWpq6r81Z4eq4e6yqkL6ncW4yKuwjpWVp9wrqK1YWr0YzTVznsXYfpV2DtVGGrkLVfMIvwnpV6I9KzYmq5E/vT5hM0Im47VYR/eqCPUySU+YkuBuKC1VxJQZKfMFiR2qCVqGeoHalzARymqM3WrMrYFVJmpcxSMXxOudHuD/d2t+RFTzTBYvMZsKFBJ9Ki8RTWcOlz/brgwQspDMq7mA9gOTXKeOtUur7wHPJ4a0jW79rhDDBIlhKN3GN2cVLlppuVy6XI9O8WX+varcw6DYrJp9q5ie5kyTJIOoUdgO55rH1jx1qWhXpk1C1hvdNVgs7QgrNDz1x0YflVn4U2XiTRNBh0v8A4RPUTcP3kZItpJ5++wyap/Ei+XwdqCT+KvD1zBJdI3kxPtZZgOGG5SR0PIPrXmOrivb6RfKbuFL2d76no2h3drqFhFfWUyzW86h43XoQRWxB2rx/9nTWkvNO1TSYbeaG1tZ/OtRK2WWNyfl98Hv717DDXsxlocpajqSoozxUmeKdxEcgqBxU71C9TcZA4qM1M9RmkmIjpRS4pRVcwhVp4pgp6mjmEPFOFNFOBo5hC9qaaWkNK4hppjU8/hTGp3Ajeo2qRqjYUrgfKXx1sZLX4n6kixNi5KSx8fe3KOn4160vi2y0nQ7GKeTaI4Ej3HoWVQCAa7jxVLFa6a9ytrBNeuywWu9ASZXOF59ATk+wNSWGl2tppVvprRpNHCm3LoDubu3Pckk/jU1LySLi0tzx7WfinbwhlsYZbmXsFGBn3NefXFpq3ijWn1TV38svgBQeQo6KPQVfudPGm+Iby1ZPmSd0I28fePQ1tRReSm7ox/T2rjq1nSXu7nqUMHCWsihb2MFnAIlUBRwAK5bWNEkFy0ltjaxztzXaz7XXOcGqToGfbuGD6elc9DESi+a52V8PCpFRscfa2N7cOtmq+WQMsx7Cugj02K10x4IhuP3mY9WIq5HHFHqUQVQA0LfjyKtSfQEVrVxbk12MqOChFPucPdIyzkfnXVfCPT4dQ8Z25kmVTaqZwhPLkdAP51BqGmWy2s2oTsY7eP7x7ueyr71yuk6lcaZrMGqWjGOWCUSLg9u4/EcV6Eb1KdzyKsPZzcT6ilHJqJxxXE23xX8NXE6xzQ3lupHLsgKg/gc1sDxl4fePzI7mR0I4IjJBrnakt0KMW9jZIprLXPS+ONFU4Vblj/1zx/Oq7+OLHeVS1k+rNiouaKnI6YrUbKa5eXxtDjKWgIzjl+aqyeOGwdtquR1znii41RkdeQfaiuEm8eTK+BbIeOymii8uweyfc8ho7UUV6JylzT2HmAGu10SFXjB4rhLbKyBq9A8LL5ka1y4t2ia01c0Z7UBdwH1qjNGOcCutgtUaPawzVC80rY+4DivKlM0T1OZjkKSYNbek3bIww3FU9X00onmp+NVtNlw3zHBHrUTSkuZHTCVz07QdSztDNXZ2EwkUc15Lpd9HGy5fFdxo+t2McYM11GuB61pQrpbsmpSb2R2kRq3G1coPF+hID/pgdgCcKpyabD498P5CvPIjHoCldf1in3IWGq2vys7aNuKsxvzXFWnjvw9JcGBrp4nHI3oQD9Kuf8Jt4fRyhvTuC5xsPSn9Yp/zCeGq/wArOyR6lWT3riE8e6Nt3Kty30jrZtvE2kzWn2lbtdvdT94fhS+tUv5geFrLeLOiEnFLvrm5vFejRQiVrrIPTCmmR+L9FeMOJ278bTxR9bo/zIX1Ss/ss6RnqJ3rnovGGjSAt5rqB3ZCKguvGOkxgFGeUE/wipeMo/zItYOv/IzoJGzVaRuawR4y0eSJ5PMkAXqNnNPh8RaRcMFS8RWPZ/l/nTWKpPaQPC1oq7i/uPNfG2nz2HiXRPEVxPf6olxqbQX0Bc7bdHBVEVV6Acn3r0KTSNPWKNorFZkYgYMjEAY68mquunSdTjmhuryKOCMg7kmCM0i8g5HPBx+NZ+m2M9xpUYTW9UDzRMYXFxgBh9B+NbxqJqyOaVNnn/7SFlHZ6dpFzpmni1EE8iSyxKFwzBSvI5PTj0xVP4xeIH8U+AvCoup3udSihWR9xywXy8En6kD61ha9Nr2pXB07xBqd5dxwynMU0mVVxxnFUb4+XsjUbmYDr2ArKWIV0o7nZTwDtzTZ337PFrrUmsXOo6jbXEMUVoIEaWMqGGQVA9cCvc4Wryfwt8StFttKgs7rct9HGgaIkAuMcOue3t2rqLT4h+H2QNLJNExH3dmf5V0c3yOdUn0O6jNSZrgV+I2ntIyw2k2AcBnIUEVbj+ImgsuHkZXB5XrS9ou5f1epa9jsWqFq5hvH+iN/qneQfl/OrI8XaK6g/aMZHfip9rHuT7CouhsvTO9YE/i/TFAZNzJ3bIGKhbxnpecKGbjI+Ycil7aHcPYVOx0tFcePG8L3BWOOFY1GSWlyf0qC6+I2m28gVljY+0opqtBvcTw9TsdxSjrXAN8UdIBZRbSuyjJCMD/Osq6+MNqrFYtPwOxZ8/yFP2i6EOjI9XFDMkY3OyqB3JxXkZ+Lcrwtssgp/vCN2Cn3qhe+JJNXhM91qTiHG4r5TKFFJ1oo0hhnJ6s9qinglXMc0bj/AGWBp5r59jW2N0kdrr88E5ORGFKn2wKvXeoa1ZgW0vie8jkIB2FhnmpeJhfcp4N9Ge5NUM0kUa5kkVB6k4rxVptTkCvN4i1EvjG0T4H1x3qn9lF5xeXd7cem6VuKl4yCGsDM9qm1PTohl7yADGfvisqfxXo6bityHUdSteS3VjJE6RW6TSsQcKScBfrVdbPUJbgW8VjIXKghFQ5x61P1uL2LWDUdzv8AU/FujXXiayjac/Z7CNrpuPvSMCiD8BvP5U3UfiNpdsw2RtICeCOf5Vw9rpudQ1JpbKWNkmRSCvQeWpGfTqTVg2OnrciQW7hiMd+P0rKWMVzSODRS8U3Vjq+rvqkEaoZgGZR3OOv1rNluV+47A+9aHiBNIt0M98txB6OhK59hxg15/Lr1rHevtikkgzgFiN2KmFKVdOSR0vEQo2idIzbz8rU2NMct3qHS73T7xN1vIOPvKeCKtzyI22OJS8jcBVHNZuEk+WxtGpGS5rlWZlW8tnHbep/If4VsaPpkl4RNPmOAcgd3/wDrUzSNKL3xmuVDLB8u3sHPJ+uBj86j+IOuHS9L+x2z7bm5GOOqJ3NethsuSSnW6dDzcTmDu4UvvOT+IGsx32oCwsiBZWp2gL0Z+5rm4o2kbCj60kSM7BV61oxRiNdo/GuuUjzUiubfavHJ7k1d8OXBttUiWWTZA52vnkDPemEVG65FZyXMmiovlaZ6BNpcYYiKRZGwDgcD86gaxYs68bhjjOSK5PTtZurNo0kklaBT91WwQD1we1d34fs9O1aEzaXfvM6jdJBI2x+nAPcntxXlVqc6Ku3c9OnVhU2VjOXSJWPLIAD3XnNQ/wBl3ILLI6hcckjnFbFvA1xMYpLS7t35zlioX8+3vTdTtv7JVEmaSaUn7i5I/Bu5+lYe1mna5tyRZkwWK7Pvk4JGScUVv2tnpc8Ikmtoom/uyyZbHrRUvEO+5SprseOmgcnFKMU+BdzZr3zwyeJfWut8HagkbiOQ49K5UDFPt7gxTgqcGsqtP2kbGyfIj2OG8jUA7hirks8csPUV57pupPJCAW6Vr215JtxuzXkzw7WgJmvqDo0DLwTXI/6u7I7E1qTXDMcZrHviVl31MKVm/M2hKxr20gwOa07RfMOF5NcxazlmAzXoHgyxFwFZu9c1TDtysjvp4mNNczKa2M2d3l8/SpVs5Rg+SpOc5K16HHpMCqN2KsQaPbMMnFZzws0Z1OI4U94nnBt/m3PbqSO+3mpUEe4FoxuHAJFenJodoV/1QNZmsaHGikoi/lXPUw1WCu0Vh+J6FSXLONjjEXd91MGpo7eRW3hcGmX4ltZsbzt9uKhWYs3LE+9cTUz6uko1YKUdjSRJl5YqeOhORTfLm3+Ytw6n2IqmsrZGKd5zd2ORU2kuo3QZbkYeV5cilvfvUP7sbS0ZYL1Hr+NVzcMzfepJriQgLuzR7w1RJNQljYp9mR4myMq3THtVG8tjchwsnX7p/wAasvcduTUPnnJxjP0qoOUdivZt6HOroc0sTie5+4zBiAfXrXSSfE7QNB0e20xFmvbq3UYaIgKrdgSf1+teffEvWZ47lNOt5jGHXdOFOMntn8P6VwjK6k5wc9wc19Vl1CpKHtJvfofIZtWpqp7GC1juz0fX9eutck/t+PT47KC8ujb8SZUOFBz680aDZW91qsEeoyvFaGQfapiMlUB5H44wPrWb4dsW1HwnFDM8ggjlZgATjezAA/X5QK9E8IeDtR1eWCztiAHbfcuwyFUHpn867Xgk5pxWnU4oY7kpSjJ69DzHx9cWd/40vb+wtzBAWUJEeNoAAwKzUnlHcrjpzWp422/8JrrCrs2R3TxjYMLheOPyrD3YIJ6nnFbWRxLY1rLxFqWmyrtl86HcN8cnII9j2r2CwsNLvLOG6tIz+9RWTceoIrxaw0XVdVObW1YRn/lpJ8qfmev4V6TZ6pe6L4atNO8mOWWGLy2kiOSB6gHrXnY7CVKnK6Wj6np4HG06XMqr06GtLNosx8meZLXa23esgUHnkc981Dfapo9g8yX999lhjCrD0LOAOo9a83udRkuNVFrEIvs0H+tlmUEkk561qadYzarqn2Lw/pP9rao/LzTLuWIfjwAPwp/2alrKbJeZy+zBGwPGnhkKsc81zMNuCRDgE56gU+18a6LcXbwwNdR3EpCwGaFRGOfujBOKo3/hS4XfDqvxB8MW068PbKTIEPoSiFR+dcl4i8M6rpFul1MLW7sZWxFfWMgkhZvQkfdPscGrWEoS0TJ+u1lq0j2QjMzwLIgcbWJaMcgnkY/Sm3VnalcfZ4GBI5EQXbnr9a870XxleeVZwKQ0wysryIDuwPXr2ro7fxdZMqx3mlvz12vkZ+hrzquCxUH7uvoehTxuFmrS0fmdAbG1tllji+zx3Loqs7x5acZ5B9KtafZxYQPHa+VCpCpHArbXPfmucu9ftbx3W2lCq64GeGXjoM1q2ou/sUSoqxyELvkX5t+Peuep7WnFczszaEadRvk1Ne2sJkjkAt7ebzTuIeMBd3YkdzQLS7CfZ1eCEBt0gVeXJ7HPQVlanLqE0UaxTeREmc/MQT+NXItRuFmWFtpOwZfB5IrklOry3T1NvYx5mmixJaXM5leFbZJXBWNgqkr7ZqG1tzaWqreQq00I8yaYoCrrnlQar2t39iZ1hUyCaUs+e2fSseTVZbOWRbq0lNuzbERjkOv1/CtKcqsr6kTpRjujdtZLPUI7hrEP+83eX5py0XuB6U6LUb63mSF9PDqmEFwfvkcc4+tZWkzJJPIyyR2yxZQEDHBq9NfRw6Y1ylyblYRhgRhj705ympOwo04OOpYiuHgMiYZ2mkYrJGAvlg9smle8vLa4Fwlw7KqECEDlj25qrY3q3UHnIVA9zU4ZSAWCcdCT2rCVScXZmqowkroyG1jULjxNMysbI3MEbyIwB3bCVP44ZfypfG2vxafoZeR9803ywp3ZvUn0HWqGt6h9h8Q2t1MsYt0LQseMbXGc5+q15x411ttW1aW7X5YfuW6dNsY6fietelhsLLEVIye1tf8AI4cRWhQg4x3M/wAQaxealcGS6upZ39XbP5Dt9KylQueBSHk5qWPO0n8K+kjFRVkeG227s6bwAsFvNeXMtp9rk8kxRRlwiqTyzsx6BQPzIr0NtPt9EsPtkeJppVXyz13M33VHtk1w3hOOSy8Pza2kAuIluWt7uL1iKDn8y3PqK6Tw5qkGuG0s7eSR00/c58wc46R59xk/lWmGadR3XoaVY8lJNPfc1vMjs7E75AEhUtI5/ibqx/OvHte1CTVtXmu3JIY4QHso6V2XxP1hY410e2Ybm+acg9uw/GuJsoPm8xh06A1tiJq/KjmhHqT20PlpuP3iOalobrzUckiqM5rj3NB5OBkmoXmQdOagkmL1EzevFUkBO0ueCop9ldXFjcLd2dw8EyHKshwapZ/GjJptJqzDY9L0DxIuqWIS98x7uMkNhjyp7/T2roJLaERKyumGwwyMjJ/GvHNNvJLK+iuF52sCR6juK9W8iG+0yKVLwLBKoKsvGc189mGGVKacdEz3sBiPaRaluiK90lLqYStPtO0DCAAUVPbrbRxCNbyVgoxmiuLmqLRfkd69m9zx6rVsvyD1qr2qzbN8tfWM+UjuTS8KTVJWbdnvV5vmXFVmg5+WkiqiubGi3GCB6101q3SuL08tG49q6yyf92rVhXihRuXZgQc1Tv1zFuq+7B48+lU7hgYiK47amqZSsT+9A969S8GTxwwruYdK8e+1CGY/Wtm18UG1jCjPApyoz5lJBUneFj2+81iGNfvjpWX/AMJZHDJtMgrx+68Z3D5wrc1j3fiGeaQN8wOaJYapNnlVcL7RWZ9JaT4ojuMLvwfrWtJfCeE8g8V87+HvFIjK73Kmu60nxdEyhRKCT2zXPVVSK5ZHHTy+UZrU2vETJ5h+UGsuKRBwyhTT7u7W8KEEMSfWoYVjnYrHMjMp5Gf614NRas/VcsXssNGMiyk0ZONuTjJ44FKLwKTttzwPvFev4VAk1tsYpcK7qcbUGSanim3Sopk5IO4YztHuRWLj5HVKSfUdHcSSsMWS7T0Z1wKJIbhXJms1QZ7cnFRyX9mrsk11sAGck9v8aiOo2zA7bqQfNtGUJLH2FHLLojHmXSRI8A3jdGQe+DxUTxxRtkSKQe3U11/h3wB4k1i3WbP9nW8i8S3Q2nHqF6munh+FnhvR9Pmv9d8QXUsMKGa4kRRGgUcnrk4rso4CvUV7WOepm+Hou0pX9NT5A8US/avEl9IrbgZmAPsOP6Vnj5Y2UjnIOa1deazk1q7n09WWza4cwB/vbCx2598VTZN0vPpX2NKPLBR7I+Lqz9pUlPuz0z4W2xn0G2jeLzEkaTcMdgSB+pr3vwUt3pNiVjtItmMmR5ME4HQDqa5H4MeC2uvh3pj299HFczq1zhYyfl3HAY/0FdBrWuapYWM+n6tp9vtjhcRyRcHgffBrpjdxOSbu7HyvqUsl5rN5MMb7i6kbH1YmtrSTodhJ51xC1zMvBaTkKfUL0xXMW0u+/G04O7APuetWZn3AjOGxWcI+7c1a6HS6j4snkykC7U6c1lnW7yPMqud/PDjKgY7VmBxtBwM1FcN8hoshKKK8E0n2jLHczvu57t2r2W8ktfC3ha30CHfuliWbUtjbXu5XGVjZhyIwCCR3zjsa8d06xvrp0uILO4lhjcebIkZKrz3PQV3Xje8kv9Zu7pOYVdVTnjO30+n865cTeVo3Oik1H3h6+KL4WL2el2VnaynAWVU6ewByB+H51ix6vqMsjrLcXCuTiSJmJ/St/wCHunJcTGa4HCnKg8g10fjjw5b6podzcWf+j6lbxloXjODIo5MZ+vb3rypYunSq+ya07npxy+pWo+2vd9jzzUYIFeMSW627v86TKCA3sR/Wqt1d3MU7RMojKn7uQcfjWr4YuF17wfcabctm70/mJieTGe34H+dc6ZszxrLC0pyY2AcKc44bOD0/pXpYeo25Qluv6R59eioqMo7P+mWBdM0iCTG3Iz9K7D4P6rczTahpbszRLieIf3cnBH6g159JN8uCRwa674L3UKa1fWzkLJPAChJ64PI/I/pUZlFPDS0Nctk44mOp6dfW7XVq8BYjfwG44Oarw2DwPHIJGDKnlhj3H0qZ8F/4h+NBlCqSzEgnjPavlIyaVj6qUNbifNjljx3K0jrHMgVgCc8ZXNMeXHGSM1EoLkDcxPvTSEypraylEt4bcz4y3yLgH2rOsG1GOUxNp8jqv3kK4GK3lkWNcNvUDuKswSMYtruM8gN3/GuiNZwjy2OWpR5pc1yilvACcReTuHIIwOlEcQI/1q7R0O7rT7vzlLeW6Meg3dDUWZNh3QKGyOQv5Gsm2zdJW0ON8ax3Js7yZtr20i/KRj5TkdR/WvOJpGkOTXpfxU1OGLTotJhghWeXEszJwVA6A/XmvMT0r6jLb+wTaPmcwSVZq4CpSdqAVEv0q7pVq17qcFsql8nkDuBzj+ldzONK7sjsbGCy0PR4FuHku9QniDfZVYhIw3IDY6nnpVnw/FNpeh3eu+UlvI8jAjbgKijGMfUmnanqFvoNrP8AYIRd6qBm5vGG5YmP8KDpx0zWJ4lnnj0XTNNaRmkkhE0xJ7sS36k1OHdm5HZjUoqMDAmaS8u5b64JZpGLYolmWBNvVzyQO3tUl0y2tuoGN5rK3NJJVas4ifznkJLNgU1pefWkZcAA4AoUH+FfxNAB+8bnoKaVUdWyfapNoP35Py5pD5Y6ZP4UwI8jstJzTyw/u0w57CkAV13hS5uJNIki+0bYreT5QT0zXImuo8Bae+oLfItwIdiqQG6MTkVzYtx9k3LodGF5vaJR6mqbiOL5Wkbd/FtbjP8AWipm0K9zgNEVHCgLkAelFeb7Sj/Mej7Ot/KeeU6NtvFNpK9k8YuRyZFTLgis0MVPHFWI5iOtKxop9y4vytXQaXNuhArmBKuK19Im561nUjdGkZI6GJsqRVef+IUsEgzRcYzXJswZy+qbklP1qrFJubDVoa2o3FqyK74axOeWjNa1jjYlmxxXXeE/DMOqKHaPcD0rz5JWjPHNewfCPVIVtoo3xnpzXPieaMbocQ1T4aKbXzIYyjY6iuLk0K+0jUP3u7ywepOK+qbMWl5YBQoyRXFeOfDsbROyxj8q4ueai1e5rTklNNnBaMss1opj8x1I4IGBWg7XixLFZafNMzdcEKB6iuZNxPZ3TwT7gAcL2GPStjTLqWVJYo2lIkwCVbnFeJWoSi+a2h9bQxsaqUUzTRXsYjJNDDuwcorg7fQmnWQmvd0kflNEwI3FCuR3xVGC0tbVz5wYt23EnHpU9tDe6vqFrp1pfSJLcTLCnlpgcnFc6hzOy3Z1z51HmZqeFPBeqeKNea10/SrKKzgO6e8mcssX+J9q9m8P+GfD/hnmygF9f5+a8uFBIP8AsDoorettLtfDuh23h/TVxFAg85/4pX7sT3qssJzX0NHCxpJX1fc+PxePnWbUXaJKksskm+R2Y+pNeQftXeKvsHhaz8N2N5Gt3eyiW4iz83kL0z7FgPyr2OKLFfKH7RkLw/FzUmlk8wyQwsg3fdXYBt/PNd1Pc89bnksknmMXx8+cn/61ThvvP2C03UIsNvAGe+KYH2hUkXhmGcHt3rr3RR9RfBzUPHsvg6zhuZ9K0ywWFY4W8kGdowOPYH3NdD4pv9ng7VP3syNBaTk7sZY7Sc8eteP3nxaaz0i3sdHtIFZYwmHiDrEAODnPNVx46vNQtYbO613SLmO7gaK5+2WTwGDjGN8ZO7qfyFW6qUVcwcGzy3QYSxkmY4ESbvqTwBT5n596dYqY0uVBV0DBVdTw2CeR7GorlgR05px+E16gjgio52wtV0kKv7GpJWDJmoGaVvqt/D4aaxju50tfOZvJVsIXK9SPXp+VX7e/8zwsqyODK0xLNgZI7Vztjdy2k4ljkdD6oxBrTl1S8ubWSMyI8YOGzAm7/vrGf1rOUExxZ1/hG9WGPcshy3XJro5de0+Ek3V/EgH+0PyrySytry9Yx25YjvzgVpw+FrhvmuLhU9lGTXk4nB0XNynOx9Bg8ZiFTUadO/n0KyalFpev31zYN5lvKZEQDjKseKzHuGeZpWP3jkgVcuLCO11+KzDF0LL175qDVbMQ6i1tbhpGHzEKuccZPT25r0qfJdW3aPIrKpZ83Rv7yozGSQhec1r+DJGt/FumOrBCJ1XOfXj+tY0Y+tTRs0EqSxttkRgy8dCORWtSHNBx7mFOfJNS7M94laSOTLMzMTk9jmknm+Ul1zwRnPSs/SdbbU9Etb9kUu6EOMcBs4OPyqc3EZQybSXY9M8Cvi3CUXyyWqPuYtTipR6k6XBwFUFdwxlhx+FPyDsaSZQx+6QaovIS5jL7VXk5Pb+VMfbldhO1Rnk/pT5RNF1WBlCrLu743danSaNSxkXBGMc8H6VQjVnJeMY2kAnsAe9OG9nWOSRG3PgEdM0NGfqi5G0ckrKFz7jrVXXNXbSNIlupMFkGEUj7zHoKranqC6Pp0tzIwaVeIl6bmrzLW9f1bV8LqF0ZIoyzogUAAn6V24PAyxDUn8KODGYyOHTiviZl6peXGo3sl3dytLLIcsx71RbrTgTu/CkNfURSirI+Ycm3diDiuu8B2zQ6ff6oqb7mR0s7If8ATRvmZvwAH51yLfdJr0dIDpvhPRdNtwTqV2kkgHZPMI3MffaAPzonflNaKvURS1m5j+xx+HtOIe3EgNzOBzPL25/u56VjatcLd6tLOD+6jAjT/dUYH8q6C5ezs9NkitUEkFnlRMes90w25H+ygJP1xXHXLhbbC9+M0o7WKxDvUKV9MZZGYn6VBEcfU02U5OOat2FrkCVlOO2adzAbGvdqmBjH938RUzrt7VA5ouAjMPWonIpWPvTDj3piENJSmkoYwNdX8N3Vru8ty2GeMMvvjP8AjXKHkVe8Nu0ev2JEhjzOqls9icVz4mn7SjKJvhqns6sZHriGO1Xyd4c9SWPc0VS1Gw1WS6Zrd7dk9d/eivlVTi1dyR9W5W05WeUGL2pjIQK0CBiq8oFfYJ3PjWVKcv1xSuMGkAqkA4jIq7psu1utVEjZ+lWbeCRWztqZWsCN63n+ZcGrM7krWXZltwrScEx81xzSTOmKujH1Y5WsetfVBgYrHzzXVT+EwmtRe9bnhPVpbG+RV+6TWGKvaIu7UI/94U5pOLuSj6g+H+pPc2yFiegrqNdjWa1bPpXDfDo7LVPoK7LUHLRFc9q8tjR4v49to4mdiMEd64/StaaOUwrKVHQkHrXovxBtmlhkAHODXjgie1uj5i8Z606VONSLUjWNSUHzRO+MlvcKiq7O+3IBc9a6TwTfQ6H4s0i+umLxw3Mbu2Ogz1rzywuhsHzduD6V0Wl3kjReXIynshPXFedXoSotSXQ+iwWKVeDpvdn2TLCLhjKpDq/zKw7g9DTU09iemK8K+HnxY1XQbeLTdXtP7RsU+WJw2JI19MnqK9FtvjV4Hkws1xdW790eAnH5V6VLEUai+KzPDr5diKUrct15Glr09zp9lqd8bpYYLZXyHh3ABVyTkc18oeCfCk3jbVrrWL2ee1tGcEB2Mkrg88F/4fc/hmvZ/FPjPwpqmuXDL4+vrDTbxgJrUWeYwMfNyQeSK5aX4ieF5/GUOk6LDHa6M8LQC4mUR7cfcH+6B6+tXKo4wcoK5nRofvOWpoedfFzwBNoIS50b7Re2eP3udrNH7/L1H4V57Zrv+aTBbGADX0Tb+II7zTo9St9kqozEhHyPMi6qPZgDivDfFp0248Q302lsPscsplh2/wAIbnH4ZxSwOKnVbhNbHRjMLGilKL0ZRkX5CF4NRWtnqF5dLbWEclxO33Y4lLMfwFaHhPT4NW1hbK/1SPT7YKzyzyAkqqjOAO7HoK9V0bxV4R0B4dN8K2cViGH7/U74YY+ucZJPtwK6cRiHT0jG7OehQVR+9KyPLr7S9T0SFbXV7N7W5l/ebHGCF6A4/A1lyqznjH1Jrsfinrllr3iVr+ymee2WJIVdgQZWGckDtyTXIMr4/gjB7Yya6aU5TpRlJWZjVjGM2ou6KE4Ab5WB+lKDkVLOMrgDPvjFVlYjqKogGGGrSS3v9LWO6vdPuFtLjCh2QhZOA3yt0zgg/jWeF8x1UMBuOMnoK+kPCGt+G9Y+FmnaP4g+zTRpbiKSNwW+6SofI+6eODxUy+Fji7M808Oz6d/Z6tY4wfvZ+8D71PdybQSD/wDWq/qfwnmSb7f4d1K5sbWR9sZu0ypPoHX+orH8UeC/GGj6aJ77UrCSB28slHw3I+mT+HNeTPDKU7qX3n0McxdGmoVINM466v4x4he9PzJETt/2iBx+texfs8eC5pJ7rxhrcJH2iJ4bONxyVcYeTH0JA+prN+GPw1tJEt9S1RPtUrnekbIyqgHchgCfxFey61rmi+F9JFxql5FaW8a4UE/M/sq9SfpXROaXuw9DxJzlNty6u58k65p8mla9qGmtnNrcyRdewYgVQfn7xNbXjPVofEPi/UtZtoDBDdTb0jbqBgDn3OM/jWWwXBOMGu6N+VXMXuekeDLjzvCdosdsSImMb845z1/WtIPtmYY+VR933+tc98OmZ/D9yrsTHHcHIHUZUV08koULGwEfy53bc8dOa+XxUeWtJeZ9ngZc9CDfZDCyMOVHOPxpys6osuMp2J5Oajle1hfaXeR2kCr0GRj/AD9aaJvMnMEYztGRheMe1Ycp031LCsxjkT5vLc7sYJY1FfrDZ2L3jzFAgyQRg57CpUbycLlkIG4HOMe4rjPGOrzX14YYZU+zR4JPJ3tjk1thcPKtUt0OPG16dCk5PfojP1rVri/laS6kZyeAOyj0rBkmUkqM8illun3lWXHvVWRiTur6eEFBWSPkJzlJ80ndiD73TtQxpOrUhIzVknS/DTTrDU/FcEOq2slxZBXaRU9ccZ/HnivSviHo1rpOlW8umzTXF9el/szLiRvLbB2qF6cD69a5n4WXGiRQwwv5sl7tld4lTLSuxVUVPoFJJOMZr1rR9HRbmC716a3t9RuAYbJSwxEvUoG/ic9z+A99XD3bWHGfK7o+f/EN9F5ENjbRmOOH5FJ6k9z9etY4xPPHHg7B29q3fiXqEWpePdQkhKGGKTylZBgNt4Le+SOtZdtGqx7u7d+4rBKyHJ8zuKYok4SNV98VHIHJxuOKkJYdeR600kGgRWeNx/EcVEfMHfIq04I/iGKiZkUctmmgICW7rTfl7gj8ae8g/hFMZs1QCNjPGaSignik0AUsbmOVJB1Vg35UzNI3SlYEes3MumQMg8ybLoHOW9aK3dMuIX0qyeW2iZmtozk8Z+UUV8XKsk2mn959goSaTPGZZOagL0Sk5qPqa+0SPjxcnNKgyadHHuOKsrGqjpRcCWyVeKvqFBrML+SQR0pTfDPes5RbGmaw2g7ulWDL8nWshZy4HPFWUmyvJrGVM6oS0K+oNuLVkMfmNbEyFgT1rJnUpIa2pvQwqbgK0vDi7tTi/wB6stWrZ8KLu1WP61U/hZmj6G8CfLap9K6e5lzxXNeC1/0RfpWzdbvM9q8llIxPEdss0bZHavJPFOnojSEDHWva9QhMluxx2rybxiUhuHSTgGlBtSNYWehwEd08IwSa29BvjLIqsx4IJx6Un9mRXFuJI8H6UkNhcW86i1t3lZ8cBckc9q6ak4VIuPU3wydKqpdDqgZlRCVYRupYE8Vma7fC0sEkRYyWcbWPJBrf0Xwz4j1aMRtayxR44LsBt/DNcl8V9IvtC1e2tLxk+e38xArZ4zjn8q83CUOeslI97G4+MaD5HqYc9+0khkkkLE9zVK5uAwPORVNnPSmbuK+iUUtj5Ntt3ZtaT4m1jSNPuNPsLhY4Lhgz5jDEHBHBPTg1mQ53BQcA1X3cU+HezfIrMRzhRmkoRi20txucmkm9jfhaGCLauB6nuao3dwXc8bV+tVBM23rUD4OT3p2QjWtvmiWR26ZC9+9JJu64C+55NdP458KT+Cxo1pdPma+0qG+fP8BkLZX8MVykrnsuSehJrR2siSvc7sZLZquR61LKS3PzH+VRMeKgBB8oz6mu5+HPj5PDOn3Gm3mni9tbh2Y7DtkjJA5yeD0/SuFY8D2FXdBginv1+0IzRLgsBSla2o721PX7f4pWWowpYJBqToDuMaxqcY/4FWjd/FTS9PlFqdNvZZMEjcUXHHQnJrnZ9LEd0k+lWgGy1CGTYob2JHrXG3mnXEcsdxc/Mz5KjqxG4jcR74NcqoQfvM0liXVaTd7HT658afEjq9vpNlaaZnjzSPNl/DPA/I15vq2p6jq1415qd9Pdzt1eVyx/D0rQ8SWPkpDdAYDnaRnmsQ1vTjG14olliADHynBqYtkAOMe/Y1DEhP1q6ke2PB5OK1sI3vh3fWkN1Np0wZJ7lgYmP3cgHiuvMm8fKNwAwcAjIHNcf8NNMm1DxBd3SAbNNsZbpzjoBgfyJ/Kte48R6ZbqYYmnmwSBtPGPTPpXhY2g5VnyK59Bl+KhGhao0rGs0qtKrlSDIMnC+nFPkKRxJMzLbIvJZj+grmT4puJpNtvp8CDrudi2Pes3VNSnugiyNwi4UDp9aingKja5tEXWzWlFPk1Zc8Qa407GG1XbH3Y/eY+/t7Vz0kkjHJpHO481BIrjkMSPSvZpUo048sTwKtadWXNNkcxBPNQEU9xx1qI5FbGYZw3tR94j6/nUt1Z3Vq0Yuo2iMiCRQ3B2nocdq0/B9iNR8T2Ftt+TzQ7D/ZXnNKOuwNNbnYW+gto+maftlS2nJ+0XVww5Rey/r09ava34ou7jwtJeapO83klrexLx7WYHnfn14AzUOu3sE2ttNqSvJZW52QWynHnuOpPtnvWH8Q4NRuDYNfSQRtMjOlrH0t4xgKCB0z6VpKs03BbHbCjGNH2j3/zOU02AzlpZD8u7LH1NaMrKSOwHAFRRhbe2WJTnHU+pqGaTuDWWrOIWSbbmq7SN2JodsmoyadhA5J5LGmUZo7UxiYpT0pKYzHPbFFwFLClH1pvbpmmikA/cD/DQelID70489KAPTdJ1OWTS7TE8mEhRMKvAwAKK7jwn4e8Cat4Y02+RbyFntkEqxXBA8wDDEjnnINFfNzp0uZnuwzK0UjwK4GDTIlLNirNzHk10HgnTI5ZHuJlDbTtQEZ59a+gnVUIOTPDtqYkULKM7Tj1xSyYHBr2ew0K1ntQbmFWUjhdtcj438IW9ujy2BZcLu2nniuOGOi5cslYrkPO7h8jFV8U+VSpIbrmmV6JBftj8gq0h4qlbHirQPFZSRpFl6NA0dZWox7STitWyOY6p6qvyk1nB2kOeqM20tpLiQJGCTXZeEfDd1HeJM2cemKqeAbRZrgswBwa9n0PTo0gDsorPEVmnyohI2PC0ZgtlDelbCqsklUYCscYVasQPzXHcZduIl+ytwOleQeNPD91rerpbW8sduhb5pX7D2HevXLhiLZs+lcTIjPqwYZPNJvldzSmruxBfeFNM0TwotpZM0j43STOPmdvX2+lctpd0kUiKynzAa9avI4pNPCzD+HvXlOuwwR62jxA7c9BWF3KV2dVkkei+FL5wxyMDGTmvF/jlrMet+LVmhBEcNuIgfXDHmvSNXt/tPgu8hsdRW0unQEOTjaAcnOPbNeUeNLO2tvDOgyJLNcXLrMJbg/6qQbgV2d+Ock12YJrm1MsRorJHG9hXRfDvwy3irxD/AGf5yxxRxmWX5gGKjsvvkiudHQ11/wAJLaafxPK8Umzy7Zyx+pAr0K8nGm2mc1JJzSZq6ZpfhC21l9Gu7Cee7tJmWd5JD+9XjpjjivXPDt1omhW8lvoVlpwWZNsiyRjJUjlScVyd3bW+n21xqF9CQkalnliUHI9+9WNM1C116OG4s0SBI7ZAwST/AFrA43ED7pwAD+deTObnHmvsdvsoJ8rPHPF9nb2HijUrO0iMUEUxCJu3bRjOM/jVPQ7cXmu6fZt0muooz/wJwK3/AInWD2Pi6eRlIS5RZUz34wf1Fc7pdybPVrO7H/LCeOT/AL5YH+levSlzQTOGorSaPaf2sJJZfi3HG8YS3h0u3jtsDgoCx/8AQiw/CvJHjDNhhkV7L+1LqmjajrOlzWNwk15DCRPs52o3zICfXk8e9eMrMrfdINbU9Yq5mthzR8YwMVRuITE24LuX+VX1Oec10Pw98J6h418U22g6eyxmTLzTMMrDGPvMf6DuaqS0C5wzkYJxiut8GP8A2UBPc2u9ZAJCx/hHQcfka9p8afs06ba6QbzR/EzwSwpula+VfKb3+XBX9a8lvbHxha3MWn3WiyXccJP72zUssi4xjPpwPSuKtUXw3NI0nUT0ujq9T1B7jTzJaLKoiuYlnkhdfu4yQOfm4IOPbmsGytpZ7S41e6BGyRVi3dGYcbfp1zS6dp2tYKLpN/boX3ESrnGRycD8Kt60bi4MtlFFJa2tpAxTzFI24Gdze5P51VOpCVPR69TOVKVO0eXQ4XxXLNJJ/pTqsu/IiQYVR9Kw4YyzVe0DTtQ8Ta5HZwMDJIw82aQ4SJO7MewH/wBavo/QPgT4B1Lw/i08TXsuoJHl50ZcBvUxkZ2/j+NOLjTSTZbTetj5yhjUD396dIwUentW3468OXvhHxDNo97JHNt+aKeP7kqHow/qO1c3PKGO0cmt1JNXQj1n9m+yiurrxVPLJFj+ymtxGSNzbsknHpgdfevKrRXbC43NnGe1T6JNf2l9E2ly3Ed47bIzATvYnjaMdc+le9+AfgXYr4Y87xRcXUWp3A3COCQAW47A8ct6/lWUaUnNvuS5JHhxMcCeWh57n1NVJG3MTXffEj4X614XL3lm51PTRyZUXDxj/aX+orzd5uKtwaGncfKwHfFVnd+oakaTJ56VGepx0oQxSzsQOSfQV2fhbw7b2dudY1tT+7+ZITjCgDO5j/IVjeFfs8dwJCubhTuQ57e3vVnxlrE0iGyDFdzb5l3ZHsP6muOu6lSSpR0XVnfh406UPbT1fRGPrupSarqdzqUgwZpMhM/dHYV0fwoAivtT1aUEi1tiAfc//qrigxZWX1rrfDGoNpPh67t1j2z3cinef4UA/nmu2nywt5HDJuTuzTlnazn/ALS1LbNqMi5hhJ+WEHoT7+1c9dzSzzPNNM0jscksaJpfMcu7l2PJLd6gZl9aixc6jl6DXbIqtIpXkcip3ZMdRULYz8pqkZkLGmZ5qRl5+X8qBCx7YqgI6BSkYOKQnsKAA0hVaWilYBhUjpScdG4qTNGRSAjwvb+dOApdqmk2CkB6B4L1w6foMVssh4Zj9MmiuGiuZIl2oxAorkng4yk5XHzM1mhzIK6Dwxcx20phkIUE5UmsZ+uaZLOFHuKJx9pHlNNj3CwuUNmrAjG2sHxNf27KzbhsRCM15hB4n1G0BjjmZ0/useKpapr1/frskcKncKOtcay6fNdvQOdFG/ZXuXK9Mmq+R070UpGea9dKxkWIGwBVpGyKoRnFXbUFqJDRo2BNN1FMxmp7KEgVLPDuIrkckpGyTaNz4cWwU5bua9cs/ltQOnFeXeFf9HK9hXeW9/uQLmuOrPmlcXJY2BOV4rR0+4XAyAa53zg3ep4blk6fzrNSsOxv6veJHZs2ccV5+niKNNWCBWYk9q2L2afUJTaxHOBzTdO8D6jNP9oDwJ+FPcuCsWJ7+5vl2ozAemKZb+F5LlxcTYGD3rsdG8N/ZYQbiSN3z/CK2hYJ5ZUjis3TZtznAxaHpzCS1nLqkilWKN2PFeV/Grw3p3heHRbDTrm7ljdZXCTSbgoyPujt3r3zUNMETb1Jx2rwj47tPfeK7eBY5HS0tVUYUkAsSTz+Vb4RONRK+gqy543R5a/3jXrX7OWiLqFxrN9I+xIkjiHHUkkn+VeTS/fPWvc/2dBLD4T1GTGFlvcAjvhB/jXo4t/umctFe8d/eeHrOe3kt5plkicFXQjgj0rN03wpomkBl02GKAv94qnJrYbI+Yk46k1zfiXxl4e0keTNqRNwTgpbIJXA9ui5+pryFBv3UdbaWrPP/j9ZxWs2kN5haZkkUjGPlBGP1JrzPTrRr2/jtlH3mwx9B3NdZ4/nufEOrR3lhpmqm3WPA8/dK/XqSAAPoK5yxle1WTYrJO52kngoB1/GvYw0VGCicVZ3k2dNqc1qkZgbMzYwWY5NctcR4kPl8Ec1I0x/ibP41A8qs2RXS2ZJWGx3HO1+MV7p+yreW1rd63c7kFwRFGueuz5if1x+VeCTgbsirmga3qmhXwvNLu3t5hwcchh6EdCKTkxn1f8AGHxVIsmlaSrkJJvuJRngheFB/Ek/hXOadqFvMg3Exn3rzK48cyeLJrKW4eCx1O2QxMj8xXKk5G0n7rA54966azuY5A0e5PMRQ0qhv9WD3PtXhY+k51W2e/ltSCpqC3N/WPEVjo8h861upGx8hWIlScetSWt1qF3FG8q2gilXJXdkge/aqGm6tqccs2ltbqzxkbBLgqyn+JSeDUXiORwu+8sJ7QL0nt+mffGQa8ypTUdLHrw80TTxw6RLLNb2cMQkx5jxxgZ+pFcld+Mrqx8TWc9jOTN56rgHgqTgqfUYrn9T8U6lp/mqbtpWbIRXXn05/CjwLeeGr+eJdTjFlqELCRJnkJjmwRxz91vQV24fBSj+8nrY8rGYuml7OG73JvjV4lg17V4YYWRmtC6F19yOP0rgLVXkmVURpHY7VVRkknsBV/xbZf2d4l1G08+O48udv3kbZVs89fxr1f4LeD3023/4SPVoVSeVf9FRxzGh/j9ie3t9a9SriIYSgpfd5nkUKEsRU5UaXwg8HT+GtniDVPLXVGX/AEeJ0D+QD3Of4j7dK9csPFkN5ILO7UW90R8mD8kv+76H2rjr++yG2nAHeuD8Wa6lrBIvnbZByHDfdI6Ee9ePhM1xPttdU+n+R7OIyqj7Hs+56x4m1ZFt5IW5VgQR6ivmn4l6Xb2erG6s1CQyk7lHQNXXz+Po7vw0l5fEi6UmN1xgyEdGH1rzLWtUutXujLM21AfkQHhf/r19Q53R8zGLTKUaGQ1LIEVdq9O/vSKdqBQQKbtJ/iqDQfBMYGEkbYZelVJ3eaVmO5mJ5PqanVNzBFBJNaVrDDajc+Gl/RaNh3drEOn6eI1E1yBnqqH+tT3EhY56Uk0m49TVWVjmkhBIc55qFsjoaC1MJNUIRjmgNSGkpjHZNIZGA+8aa7BfrUZapAk5bvQPembh2Bp25fxouA6io2Zs+lKJPWi4D6KQEGlzRcBKWilUc00A0opOcGipsUUaBc3HPBrPumPOKvN0qncrwa54bmkjNbJNJUkgOTTQK6EzMTFJ3pxpoxmkBJEOa19OiyQKyrcZkFdBpURZhUVZWQ47mrb24WMU7YN/Sp1XbEATULNtavLk3c6omjpx2jjtW5a3DLjNc1b3QjGae+tpHWKjJvRGkrI7GG6J9akutRS3iYswziuGfxPEgILEVh634lkmRkhbINawoVJO1jJzjY9t+HNrNfwSai33ZpCI/ovH8816PBGI41CtyBXM/CWNR8OtFk2YZ7YMfqSTXUnAOAAKbXK2CFA6kE/ShZpFbocUmce9N78AnNZOTKLZVZUwcYPrWNc2whn3+Wh9flrXiVlUZ5zVfWJra1sJ7q6lEUMKF3duwFRJNlRlZnx946sY7XxRqi23+pS7kCgdhuNe6fCdLW0+GunTL5MKtBJPKWYKGYZLEn1wP5V41rkUl1e3d8yt5NxcSMpZcHJOcfUZFaF14ultfAtloX2dxLBKyh1bCmLrg+pOT9MCvSa9rCMbinDkvNbHoUZ17xhK0gnOnaODgbfvS/T1+p4rhdW8G65b+MQ2m2M01jHOrCUsCWUEZznv7V6tpN1broNhHbjaot0xGvO3gcVI1ycbsBR33MBXHGs4X5R8ie5PYakz4QKLY9o2GCK+ffEvlr4i1URzGZRdy/vDyW+avdLjVLOO3lee6tgEQtyQSMCvnSBZGuJGkJ+fLHPfJrqwC96TM8S9EDtULcVNL9761Du7GvRZyDSeKZ3pzjHIORXa/DPwZaeKrLUrm6muoxZlf9SAeCGPTBJ6dqzqVFTjzSHFNuxwzYrZ8J6u+k63HeXb3L2rRmKZVOd6EcA57A4NeqaH8NLHzx5NvcGELkz3kRjyewCnn9BXRP8AD3S/s7Qqtn5jDAbnj9K4KuOpu8bG9NThJSjujLtvENrN4eKxyLfW4T9zLG2HRvQntWDJr+uWybYWTyDySz5IH0rP1w2uhTTabDZ6hG/nFAwtTsk7blyMMM9K27bw3rWqSafr+lQw21nLbiWQEZB4w6hR13c8e9cn1WHxN6Puen/ak9rO5554zbV9UvI9QuLZpYGUpDcpHhZMHnn1B4rCexvkXc1lcKvqYzivb9M0XT7eyNjD4d8S3Vs8pm2SbI0DewLZFJrnhu5ur3Sbu30ubSbKznVriKW4VkkXOfugnJzXVDFxprlS0PPcZ16l5PVs574ZeA1WBPEHiK2yOtraSDlj/fcenoK9FvrqV49zSAkfwjotR30hZ+SS3pnpVRY+rMxx6V4uKrSrS5pH1GFwsMPCyM7WL64js28tSRgnivE9V1Oe/uJGlYkbjivf5I42iKhBtxkkivCvFVrHbeJr+FAAnnFgB2B5/rXXkzi5yjbU4M6cuSLT0Mj5mwMk+lPWN8/dNShdoyvPrThLkc19EfOEaIgPOfx7Vo6HpOpa7qcemaTZyXVzIflRB0HqT2HvUWi2R1TWrWyVZyssgWQwx73CZ5IHfAr7C+Hvhnw14X8Pxr4fjDCVQZLlxmWQ/wC0e307U4pSly31FJuKvY474b/BnRPD9kbzxIsWpanKhUoRmKEHqFHc+9eTfF3wLceFtTkurFXl0uRso3Ux57GvqC9vFjBZ2XHbNcn4nurLULKW0uVSWNgQQRkGun2cbWMFN3ufJJZqYS1dZ488Ktol49xaAvYscgdSnt9K5TOenSuZpp2N73GZJPHJo24XPPvxwKtkW32ENwJVb15Oev4VTc72O0YXPTPSlcBrdfl6Uhz9KXBU/epCWBzQxkZj9STSou36VJ1pCKLAN6dKXnPWloNLQBrey0FcjBWlxRz70WAaFx6Uo+tKemMUo2j29qe4AAaeooHsKVvlGTQAu4Diiuo0DwTd6npqXs84tPMOURl5K9j+PNFc0sVSTs5FKnLsUe1V51+Wp15FRSdDQi2Z8q84qFvlNWpxVZ+tbpmQwnjpSfhS569aBz70AS2n+tFdTpDAAZ4rnbWLawNbds3loKxr6qxcNzdnddowRVF2y2M1Vlum9aZFNufrXH7No3i0WrhW8vg4rntQaVWPJroWfKYPpWHqcZUkjpW9DcmsjLaTd97JpjEH7oxSnqciu3+D3gybxX4nhMsbDTbZw9w5HDY5Cj611TmoRuznPoD4XQXOn/D7RrW5B81bUMQe2eQPyNdKrSyEbY6kVYIkUIgAXgewqZZlXGB1ryXK7udKIxDJ/FgCpxtWPhQDSPKMdDTVcE7TUMLlK91KK1+WRtzegrzH4569cTeF49PtJPKe6nUFB1ZRyc+g6V6Pqmnw3DnAKuehr55+KGotB42vLWYo3kBYgGYgDjPH51VGN5jk1ynM38lxHBBG0zzRCQsdzfx8ZP44Fb3w/ig1HxElvNZR3VuVJbem4LgcH2rntL07VvEF8ttptrJdPnAKKdqj3Y9q+hPDPheHR9Mhjjt40cIPNKDq2OTnvWuKqcisty8PUaTi9jQ0nQ9JWBdsJJxjGSFFWJNF0qQFXsISB6inWdz9mfaVytSaust5bbIZjGSOCK8+Lk92OWjPJPjLc2Onab/Z+m2ccUl020sg52j739BXklv5j3DmTOdncV2HjLUN+vXas8khtnMKMuCpx1/XNcxLeSTFl29j1617OFXJHY5ajuyjL8zFu2eKiI5NTzgDAFQNw1drMhCOOK9W/ZxmuEuNcjjcqhjhYj3BYD+ZryjdXq37OF/BHqWr6a21Zp445o27kISCP/Hga5cWr0ZF0/iR688s755J+tRhJdwywU1bYZPzdfUU1iAMsuB6npXg2R1nDfE3KWmnNgHE/Jx6Sp/jW/8ADwqvgvToWJ3xq8ZGf7sjCsb4neW+iwSoQwWYhSDnuG/9lrV8Fo3/AAjsfYiabp/vk/1rabXIiUb+WX7hyPSue8ZX0kLWsXbmQj1I4H862xIy9etcl8RprhvsUcKn94xRSP7xrGx1YP8AjRZAWla086efylzkqO9ZVzrEUQIVs46ZP86zfF+p/wBmacz7jIVUKo9W6c15RdXd1cyNNNcSFmOfvHArXDYN4i7vZHq43MFh2o21PoHTbqKXTTLNMibvU9a8N8RXK3HiO/mHKmZsfQcV6h4ajWHwBp8twS8rQM+WOTgk4rx5233Ekh6MxP610ZZRUK1S3TQ4c2qN0qfnqSkgjKmlsrS4v9QhsrSMvNO4RV96gb1HBr1b4CaDHK82u3Me5smK3z2x94/0r0cVXVCk5nlYaj7aoonoXgLwppvhnSUjtIfPvZF/0i5I5J9B6CtYXt1olw1xDua1lP7+LP3T/fAqdvPtYy0Kl09u34Vwvi3xdJayPFcRBVXOSTwR6g/0r5WhXrqv7SDvI+hrUqXsvZte6djqupvKN0ZZ0YZDA8EVhXUrCN5XbCINzE9AK4Lw18UbWx1Z4NQtXuNNkbqv3oz6gdx7V6hNrvw81LRH/wCJ9Bai6iO1mO1lB46GvuKdWU6fNaz7Hyc6ajPl3Xc5MNHrQkhjXc2CMSAAOvtXmXjzwz/YM4mgkDwufmQD/Vn0rq/E/i7w/wCHi0Phe7Oq3jDBuHUiOP6Dua8y1LVL/U7hri+upJpGOTuPH4Cs6c5+ztVtzeXQ0lGKl7mxXwWOWOKUsAMdqjz60UgHEim9aKKLgHHSikbjBp30oQBQaKULn609AEANOEdKFxTxSFcaIx3pQqjtS012xQAOwUV2/gLwgbny9Y1iMi3HzQQN/wAtP9o+386i+HHhYak41jUo82cbfuY2/wCWrDuf9kfrXpFzISvAAA4rz8VibXhE1hDW5iaxqBhvCig4CjoOlFc9qVyZ76aQTkDcQAEB6cdxRXnch7MMNHlRzKGmyjHNCdac43DivYZ45TmXIqlKK0XHFUp1wa1iyJIrnrx0p0QzItIP1p8HEwqiTasofMIq9cR+XGBUWmFQvNTX0i49q5JNuRtFaGfcNt46UWrc1VuZd0lSQNyDWrjoJPU1kbiqmoLlenFTwtkUtxHvjrBPlkbPVGLp2nvqOs22nw53zyBAfTJr7N+Hng2Dw54ajiWFYIooixX+J2x1avnn9n/w8dU+I0Nw65gsV81iR37CvrTXZRForrnBfCf41OJnzNI5WtbHJlcr696cuSn3aSPJTC5GDUoUlfTPvWFjcj54wx96kKnG7n8KAhCjaRxTtjA9cg0tBjPv5GMMPWsrU/Dmi3832m80qzuZx/HJECa3RCMbtvNIY1xkcGs20tgMeztra0Tyre1igj6bY0Cj9Kldlwfl+tS3K/OcED2qAk59+4qQRl6jaNzJHnaeoqHTrkxP5MmdvvW0WUgoeh9qxdRtTHLvTPtzWUnY2i76MwtU+F/hLUr+W/mtJlkmcu4SZgpJ6nFW08C+HbTRL7TtO02CB7m3eLzSNz5KkA7jz1re0q4Z1Echx25rSEK52sQR2NV7aTW5m4crPjbUbW4s76Szu42hnhYpIjDkEVWmXBzXU/FpvM+JOuMFkjAuSuG56ADNcq23I6nFfQQk5RTZyNWGHOOleg/s+2cs3xESVVcxw2spkYfdGRgAmvP2bPrXoPwbu5LqS48OQ3Dwy3DGePBAD4UAjP0GfzqK6TptMcNz2zW9e0rR4xNeSMiHOCcAH6ZNctcePNJ1S5jsbJ1XfkkyMcEAZ7A1nat8Mb/UnDSX0EZ/vO7Mf5VyEWiQaBqMd1bajHeXEMrxCJY2BVwMHII7ZrzoUsNfe5veZv8AiLW7YaDJp7bTsmaaNkJxt2npnnqf0qbR9e8XJo5k0vS0uLeJiZvL+dkyOvHXv9K4bWYb7VmiujE7xp8jSljhh2A9h0roNB0fX5401bRbwR23IG4sMN1PQevNbONC/vaAnJbEx8WeML9S0SCFM/ewF/nUum6r4luLlE1C8huLcElk4JBwcEECrb3V/HcpJqtnGk4PF1GgYN/vA8H8Rmuk0/xHZyqbHUlgiWRdq3EQxG2fUfwn9PeoxGCqRp+0ppSj3RtSxKUlpZnjnxCvpJr2Oz3DYvzvj17VzGOCD0NdZ8UNFfRvEoje4SdZ4FkV1HGCSMe/SuUPHFdWEilRjYxxlR1K0pHpF/eH/hAbW8t7lVhjt1hKBudwGCMfWvNVQ7c/pTvMfyvK3v5edxXPGfXFRsD1zxToUFR5vNjxOKdflv0VhG6V7x8JX+z+DdNxxuDt/wCPGvBW6V798O7cf8IPpO7K/uid31JNcea29kl5nXlSvVfoekaPMrAqwyDXlXx9ksbXQzbLbJ50842sOoxya9B0ryd6BZWD49e9eR/tDSTPrtjFIuItjMDgjmvFwNJSxMU+h245uMJM8rRWY8Ak1L9nlb736mrUe1V4p3Br6w+eKf2YqPvUwxkGrrelRtimmBW2n2NBX2qUqDTDlfcUwGFaSpDtYVGaYAaFNFMjb95t9aTAmQU8Ug4FLQSFFB6Ux2IFAwdsd66fwL4Qm1yQXt7uh05DyehlPoPb3qf4d+ERrTHUtS3LYRthU6GZh2+leqERxxLDBGscaDaqqMACuHE4q3uR3NIxI9scMCQQIscMa7UVeAAKy9euxa6fLIMZxhQT1J6VoyNjjvXH+LJ1u76Kw3gRg/PnpuxxXnRV2dVCDlOxgpGqgrPiOTPKntRU4RWHzIjEcElaK2511PaVKPRowENTCqydasL0Fegz51DJF4PFUrhcitEjIqtKvJFOLE0ZjLyOaVPlbqDUssZ3VGVra5maFvc7V60l1dFh1qhu20hIbrmp5Ve47jwxY81ZgaqacVPC3NNoEzVtJOlXiQyVk27YatGE7sLnrxXJUVtTpg7o92/ZvsEtNNnvGXElzJ1/2R0r1vxDcB2htweFG4/U9K8r+Fl5Fa6fDErAKijNdj/aEdzM9w7fePHPbtXnqpd3M3H3i4vB4OKkG3dyc1Se6hDbqetzuPyr271TZZcGGHCk1LEuODVOO4YHjGKe1y3pzUNgXNzMB+tI4x82KqCaQj05oe4cdWqHICWaNWX7vNUJYdrcnj1qyJmIILVDcyjBP41LGiHYB3/+vRJFHIhBHI6VEJ48+3pT2kBAKnnpUjRlXEXkz5VvwrXsJPNh57Vmas6lR2aptEkJDBvSpW5q9YngPx7s1tviPdSKu1biGKUe/wAu0/qprzyXAc4r1f49xvd67LdboQbELEUMgDmMqGDAHkjcW6evtXk7uGYkV9FhnelE4ZrUaa7P4HW5uPiXYPkgQRyysR6BSP61xjtxXo37Ohj/AOExvmdclbE7R/wNc0Yh2pSFBao95ury3s7SW5nIEUYJJNeOC+1Lxj4yuY9Ogjt4XjNu7qvEcX8WD6t3PuR3re+LmvSLAmm2y4ZztwOrMf8AAVf8HLp3hPQUt2UveSjfcMvJLemfavHiuSN+rOqxSubDTNFu10m8tzPZPtJJ46dG49PSuw0230+ysFs7C1jt7ccqqdOe/vXJeJNXj1FU2WMu9D8rEjkehqnB4l1Wzt1t1s94ThWY849KPZSkkW0ddqNhHIh3Rq6+4rl9U8NrIpNqwQ/3T0NQyeKta2E/ZlA78ZrLk8Rau2dtwqn/AHa3oxr0tYSsS4KW5xfxEs7y1ntluvMKohRN38IznA9ua5NucNXa+N5bi+05bi5mklkjkH3j0BriU6Yr06MnKOpzVI8srB2pDntQflPtRWhmRP0PGK+gPD90th4c0yzkDGH7PGdy9sqK8Bcda9s8FXUGr+GLSOBt7xQCIg9VZRgg15maRvCLPWyprmkvI3tdivdJ00a9aNNdafGR57IpJhB6FsdqbLdaJ420IWeoFZI3/wBVOmN0beo9DUOieK721i/sOWQCFCd0DgYfPU+/0PSsXxH4QuoWk8ReCZNuT5lxp+flJ7lR/SvIUY3Sbs+jPUm5WfMrr8TifH/gfVvCkgmZhe6c5/d3MY6ezDsa5OOZv7351654e+IcF4hsNSQJIfkkhnHy579a474oaNY6Tq0Nzpnli1vELiJWyEI649q9nC4mpzeyrLXv3PHxWEhGHtaUrr8jmN4NMYe9RiTmn7l25B/CvRPOGliOtBORSE00+1AhOlFBpDTGHeoxw+eKfyxAVSSTgAdTXQ6n4WudM8N/2pfHZMzoFi7qD3PoazlOMWk3uNJsxUbcoNLUMTYOPWpGbirJEduK2fBnhy48RakE5js4iDPL6D+6Pc1S0DSbrW9Tjs7fgdZJD0jXuTXsumwWOjabHp9ioSJBye7t3J9648ViPZrljuaQhc0YIYLW2jtLWMRQRKFRR0AFRTzKgIyKrLdSTP5dvG8rnsgzVqDQrqZhLqD+VH/zyU8n6ntXleptYwta1qKwtywIadwRDH6n1PsK4WJJZLhLzc7kuN7OwwCevHrXpWveCNL1J5J7eaWzuHHJzvQ46cHp+Brl73wnr+nxgrtuo15d4BnI9NvUV0QlGMdNzpoOF7GJHfzI0m+ZIsucKSw46UU+bUIYZClxGkcvVgSRk+vIoqkk/snc5JbyRzyGp0NV1qRDXezw0Tg5FMZeetIG5qQYIqSiu0f41E0INXtoIpAi+lVzCsZUkTKahK4PSteSHPTmqs1v7Yq1IhxKeMdaehpXiI6imCrJLsLcVet5eh71lRNirkTcispxNoSsek+FNeaKyECsd7fL+FekaBK9zGm5zXgmj3RhuVbNeu+D9U3KnOeleLXp+zmdO6ueiW0UeOWY/WrY2jGOcVn2Fz5ijirqNuXJ4FUloZE64xSdD7UxdoPpTg2TjoaTVwJN4BxyaD3yOaZn1wacGxzj61PKIT5s8elIduPmwfWkZlz71DPJtTdnpxSshlS8RUbclRwzAKSTkCmSSbju3fhVS/fywBG3J60nZDSuxLqYzz47dq1LJNsPv61lafHvbcRx3FaHnbTjdhfWkrmk30Oe8beDNH8RW95dTW27UfsrJFLnlSAdv618wbSrFWGGBwR6Gvr6SZmVtjBXwQD6e9fJOpx+Xql0glE4WZx5oGA/J5x716eAk3dM5aqK79K6/wCDD7fGDxuhaKS1cOQSCvIx+uK46TOK2fAV21p4ptAC3lzkwShTglWGP0OD+FehNJq0tjOLszvtSvtP17xmjWCslpaRnZu53sP4vxJ/SttNPvm/eEjB7E15jrV7NpCqlncTRXYkeNzgDaqthccckgjn616n4V1T+0PB9hd3kym6eL950BJBIz+IFebXSprm6HVSlfQjmt5oR87oPbNVJZDtJJGB1PpTNS1CISH5i56YFZ3lX2oOFWNgn6f/AF6zU0ai3moSMPKh+Ve59ahtrWWYhnyq1t2nh/bH5jNlgOc9qqXW6KUx9Md/WpdZPRDM3xfHGnhW6CoP4eep+8K8zX7xr0rxUZP+Ebu9vTYM/mK80P3jXfg3eDOTEfEhzYIpnSloPSuswGmut+FWsNp3iD7M0myO4Hy56bx0/PkVyJFLFI8M8c0Zw6MGU+4rKtTVSDizWhUdKal2PcPGWgL4itPO0+cW96p3Kw45/Cua0Xxhqvhu7/svXY3hmTgTYyrD1P8AjXQo9xbLHdRttlZQxXPDAjNQai2leJk+xapbgXHSNgMOp9RXz8HZclRXj+KPpZQdR89J2f4P1JdR0Lw742ge6ijS0vyuRcwkYc/7Q7149exzQ3UlrNKXeBzHy2Rwe1bev6frPg7Ujbw3kscUoLRuhxuH09a54ksxdmLMTkk9c16+DoumtJXj0PFx9WMnZw5ZLca+OjD8aZgj7pzUh5600rXceeNBpTRg0BSxCqCWPAA7mhjCnQQzXEyw28LzStwERSSfwFdh4K8B3Gsr9r1OSSxtFbG0piST1xnoPevWdJ0rSdIthDptnFAAuC4GXb6t1rz8RmEKfux1ZvChKWrPNPBHg3Ube6TUdQspPMXmGIgcH1Oe9anizUtOuLS/0O4kzd7OVT5vLccjJHfNegq5Dc5YfWvJta8P2+o+JdSuFnkgc3F0x2dyiFx+eK4aNZ1qjlU0sazhyR904AqVbDDaQeas2Frc6jexWVnEZJpWCqo/n9K6fU/B5WfSY11LzJ9SZQWdOEJXP1Ndz4H8KW/hmKWaaVLm/k+XeowEX0Ga9CtjoQheOrMYUXJ67EnhrwrbaHp4h+0u074aZ1AG4+g9hWoLGzTkozn/AGjmppmZuRUBLZ+8a8SU5zbcmdyhFLYtw3Bt8eRiMf7IxU39qyH5ZVDj1HBrLJOeeKN5X6Uk2hOCZtRXMM2Ar4PoeDUmTnvXP7+emRVi3vJYThWyPRuRW8aitqYypdjSngtZpN89rbzPjG54lY/mRRUK6lER80TZ9jRWnN5kWkeBoakzVeI1L9K9po5yQGpEP5VCKkQ1FikWE6UH5aZGeKk7VDLQ3cM07CtTSOKaGK/SgGJJBwapzW57cVpI+eDTmRWHNNTaE4JmHtZTViF/Wrc1sO3NVmhKnpitOZNE2aLUUmO9dl4N1Zo5FRmxiuGU4q/plw0M6sOK5cRSU4m1OR9FeG9QE0Yyc10SspSvJ/B2q5CZb0r0iwuI5IOefxrzY32LkjUKqy/K3PrmmnCHrmovMRed1RSTLkkMPwqmQX1k3LjFIZDnDdKopc+9K8pYDFAFiSXnG056596j8xSOWHPUGoXJb+L8qEj+YccUWAhniVdzAkD0rIkSVpSeq5/KtzUXWOHbxz371W0yEPMG25XrUvyNIaK4tupjiG4gHr9aZIw+o9K2J4omHzRjHsKoXNrIMmNcjHBqlYzZja7qVvpOi3eo3TfuoYmY4PLdgB7kkCvl2QlpHfH3mJr1D43+JlmnTw3avxA2+7I/v9k/DqfevLywr1cHTcY8z6mFR3ZHJ0pLVgl1ExJGHBJHbmlfBYVa0jSbzVJD9nhYxqRvfHArplJRV2yUm3od9qng3SrqfzhqMxBPC793H1NWLTSfsyiJbiQxKNqL6CqUFjePAitC4KALn2rQ03T5vMHmM4H1rxalZtayud0YpbI17DT7eMB5MD3brWtBPBGpVF/HFVoY/KVQDu471MIw4B6GuT3pPU00RZE8eA2evXiqmq21pPEZd2GAyCB1pVwpwxzUny89Np6VcaVtRXOT1Rre50W9tgwy0LY47jmvKzy1ep+IYJLO7cxL+7lU4OOATXlsmRKRXs4RJRdjkxGrQ2indaD9K6zmGN0phHcVIajPWgaPcdNli1XSrae3ZJEaJd2052HHIPpiuY8bXNjYwSxNczQatblXt3A++D6H864zwfqF1p/iKxa3mdUlnSORAeHUnBBH413Pxa05J9Pi1KPHmW7bG91P/wBevF9h7HERjJ6M9Onip+ylynA6vrGo6xJE+o3LTGJdqZGMCqPShaUc17KioqyR505Sk7yd2JwRx1pCD9KGGDQGpkhzSB2RldeGU5H1p1NPWgEe4aPrH9qaPbX8bE70G8ejDqKuR3LH+LB9684+GWsLC02k3Eioj/vIixwA3cV3SF25DAj1FfP16Ps5tHownzRTNBbp0biuOMv/ABNrxjgMbyfP/AoWroxu3ck1xlzJjWrlTxm4lP5RtRRitRVHojYv/wDWeGJ/7s0P/ouurkljY5DCuZvIt2maGw6oYG/8c/8Ar1f3OG4Y1nNXS+ZUHY1Q3bqKRiM1mrcSqPWnLdk9RWTiXcuEce9RtntxUcdyrdefrUqyK3RhmkO4zae/FIxwPSpG7dDUEhPOKaExhkbJ5H50VEzHPBH54oq9CTyCM1KDUKdKk7CvonueeSrT0qJO1SLUMaJVOD3qYHjrUK9anWpZaEP4U1xTj0NIvSpRQwGnrJj1qM9aH607XEWVdT1wakESyVRT71X4KiSsWncY9mMdKi8lo26VqJ0pkwHoKzVRlcqsaHh2/a3lUFiBXpWia6oiAMleSw/fH1rf01mwPmP51xV1Z3RrFcyPT31mN2+VqsW96ZiORyK4SBm/vH8639LZto+Y/nXNGd2NwVjqIpUGNx5q2rmUYWsCBm3Hk1p2hPy8mtkzBo1beMbMk85q0uMdOKpWxOzqasn/AFZp3JMm+lLXJXjANamnLtt9wHWsWf8A4+RXQWo/cqO1JGktkOwV6ZOexrP1e/XTtOuLyXJigjaRh64FaneuT+J3HgvV8cfuP/ZhTW6Rnc+cNTMmoalc3s+4yzyNIx65JOazJo9hxk/SryMdx5PWqtwcyNnnmvdWmhzFjwzaR3mv2VtMoMckoDD1FetskVtiJEVUHQKuBXmvw9APi62yM4RyM/SvTLnpXi5nJuol5HZh17rY63Ll+ASO/vV5bVn5+VR3qS0VRarhQOfSprfrXLCNlc1bKi2c0bP+8Dox+UYxj/Gl+zzA5JAOa0D/AKkfWmHqv0rRzZJTMTkYLAH2pi28xyMjFXG+6Kd2H0NTzMorNYC6t2t5cFSMZ9K8Cv08u+lj/uuy/kTX0Za/60V866t/yFLn/rs//oRr0Mtk25I58RsiGlpF60L1r1TlENRmpG6fhTKALmgt5eu2DkZC3MZ/8eFen+JILi+0m8gZTloyR9RzXlNl/wAf1v8A9dV/nXtnXOeetebjdJxkdeH+Fo8QXrilp91xezAdPMb+dNPU16RyPcA3HIppXHI6UN2pVoAT8qQ/WkPU0hpjHwyNFKsiHDKcg10ui6lfC4UreGBW/jbOwH3x0rmBXaeBFV7dlZQysGBBGQRWVVqMbtXKhe+h0dnrF7b3MUGpQoTJna6nAOO+fQ1z93cJLqhlQYErzSKD1GQwrMhZjq0kRYmNCQq54UZHQdqdZknU+SThpAPpg1yyowTbiraGyk3HU7nW5o9PstOLDcscSttHfbtrm9U8YSKSIUjh9ONxrT8Yk+XpXJ5U59+BXneo/wDHxL/11aufC0ITV5FyqOK0NSbxTqjvkXUo+nFaWla/dSZaa6vif+uAcGsPQUR5fmRW+ozXb+JIoo/CjNHGiNlOVUA9a6K0acbR5dyIzm1e5b0rU7bUGMattmUA7SCp/I1cIkX+I159pUkg1Owfe27zQuc849K9Hm6GvPr0lCdkb05cy1Eju2UfNyPWni6SQYNV5e30qo/WoUEVc0CVJyDkUVSQnFFP2aHc/9k=">
            <a:extLst>
              <a:ext uri="{FF2B5EF4-FFF2-40B4-BE49-F238E27FC236}">
                <a16:creationId xmlns:a16="http://schemas.microsoft.com/office/drawing/2014/main" id="{25D63F9F-9B3E-4C3F-B216-249E7A724379}"/>
              </a:ext>
            </a:extLst>
          </p:cNvPr>
          <p:cNvSpPr>
            <a:spLocks noChangeAspect="1" noChangeArrowheads="1"/>
          </p:cNvSpPr>
          <p:nvPr/>
        </p:nvSpPr>
        <p:spPr bwMode="auto">
          <a:xfrm>
            <a:off x="6036934" y="3659493"/>
            <a:ext cx="281800" cy="2729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8A360915-1A40-4230-97A9-3F27D5DFFAC8}"/>
              </a:ext>
            </a:extLst>
          </p:cNvPr>
          <p:cNvSpPr/>
          <p:nvPr/>
        </p:nvSpPr>
        <p:spPr>
          <a:xfrm>
            <a:off x="6065792" y="3630602"/>
            <a:ext cx="224084" cy="33069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pic>
        <p:nvPicPr>
          <p:cNvPr id="20" name="Picture 19" descr="A picture containing photo&#10;&#10;Description generated with high confidence">
            <a:extLst>
              <a:ext uri="{FF2B5EF4-FFF2-40B4-BE49-F238E27FC236}">
                <a16:creationId xmlns:a16="http://schemas.microsoft.com/office/drawing/2014/main" id="{C9B85D72-5990-48C0-9E4C-3B754D6171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9"/>
          <a:stretch/>
        </p:blipFill>
        <p:spPr>
          <a:xfrm>
            <a:off x="8260257" y="4038600"/>
            <a:ext cx="3118946" cy="2283980"/>
          </a:xfrm>
          <a:prstGeom prst="rect">
            <a:avLst/>
          </a:prstGeom>
        </p:spPr>
      </p:pic>
      <p:pic>
        <p:nvPicPr>
          <p:cNvPr id="30" name="Picture 29" descr="A picture containing person&#10;&#10;Description generated with very high confidence">
            <a:extLst>
              <a:ext uri="{FF2B5EF4-FFF2-40B4-BE49-F238E27FC236}">
                <a16:creationId xmlns:a16="http://schemas.microsoft.com/office/drawing/2014/main" id="{CBE0FC59-8F33-4CE7-9F8E-A697B5B1AC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82" r="13726" b="118"/>
          <a:stretch/>
        </p:blipFill>
        <p:spPr>
          <a:xfrm>
            <a:off x="8256239" y="1062597"/>
            <a:ext cx="3135291" cy="2376266"/>
          </a:xfrm>
          <a:prstGeom prst="rect">
            <a:avLst/>
          </a:prstGeom>
        </p:spPr>
      </p:pic>
      <p:pic>
        <p:nvPicPr>
          <p:cNvPr id="31" name="Picture 3">
            <a:extLst>
              <a:ext uri="{FF2B5EF4-FFF2-40B4-BE49-F238E27FC236}">
                <a16:creationId xmlns:a16="http://schemas.microsoft.com/office/drawing/2014/main" id="{597DFAAA-7E00-4FBC-95C8-AFC1DB99C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0240" y="1089497"/>
            <a:ext cx="3260188" cy="258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3">
            <a:extLst>
              <a:ext uri="{FF2B5EF4-FFF2-40B4-BE49-F238E27FC236}">
                <a16:creationId xmlns:a16="http://schemas.microsoft.com/office/drawing/2014/main" id="{39395929-521E-4ECE-BCB5-2286B3C554FE}"/>
              </a:ext>
            </a:extLst>
          </p:cNvPr>
          <p:cNvPicPr>
            <a:picLocks noChangeAspect="1" noChangeArrowheads="1"/>
          </p:cNvPicPr>
          <p:nvPr/>
        </p:nvPicPr>
        <p:blipFill>
          <a:blip r:embed="rId6" cstate="print"/>
          <a:srcRect r="38251"/>
          <a:stretch>
            <a:fillRect/>
          </a:stretch>
        </p:blipFill>
        <p:spPr bwMode="auto">
          <a:xfrm>
            <a:off x="4599260" y="4038600"/>
            <a:ext cx="3259941" cy="2256671"/>
          </a:xfrm>
          <a:prstGeom prst="rect">
            <a:avLst/>
          </a:prstGeom>
          <a:noFill/>
          <a:ln w="9525">
            <a:noFill/>
            <a:miter lim="800000"/>
            <a:headEnd/>
            <a:tailEnd/>
          </a:ln>
        </p:spPr>
      </p:pic>
      <p:sp>
        <p:nvSpPr>
          <p:cNvPr id="33" name="Rectangle 32">
            <a:extLst>
              <a:ext uri="{FF2B5EF4-FFF2-40B4-BE49-F238E27FC236}">
                <a16:creationId xmlns:a16="http://schemas.microsoft.com/office/drawing/2014/main" id="{753F8708-E80B-40CA-A101-D7B6D76120B2}"/>
              </a:ext>
            </a:extLst>
          </p:cNvPr>
          <p:cNvSpPr/>
          <p:nvPr/>
        </p:nvSpPr>
        <p:spPr>
          <a:xfrm>
            <a:off x="914401" y="3418870"/>
            <a:ext cx="3255298"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Automated Driving</a:t>
            </a:r>
          </a:p>
        </p:txBody>
      </p:sp>
      <p:sp>
        <p:nvSpPr>
          <p:cNvPr id="34" name="Rectangle 33">
            <a:extLst>
              <a:ext uri="{FF2B5EF4-FFF2-40B4-BE49-F238E27FC236}">
                <a16:creationId xmlns:a16="http://schemas.microsoft.com/office/drawing/2014/main" id="{E555517F-C47B-4594-BBE0-2EDB3D9BF9A8}"/>
              </a:ext>
            </a:extLst>
          </p:cNvPr>
          <p:cNvSpPr/>
          <p:nvPr/>
        </p:nvSpPr>
        <p:spPr>
          <a:xfrm>
            <a:off x="4592685" y="3416167"/>
            <a:ext cx="3257743"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Satellite Imagery</a:t>
            </a:r>
          </a:p>
        </p:txBody>
      </p:sp>
      <p:sp>
        <p:nvSpPr>
          <p:cNvPr id="35" name="Rectangle 34">
            <a:extLst>
              <a:ext uri="{FF2B5EF4-FFF2-40B4-BE49-F238E27FC236}">
                <a16:creationId xmlns:a16="http://schemas.microsoft.com/office/drawing/2014/main" id="{AF40BE86-5D6E-4FC2-9951-756674659BF0}"/>
              </a:ext>
            </a:extLst>
          </p:cNvPr>
          <p:cNvSpPr/>
          <p:nvPr/>
        </p:nvSpPr>
        <p:spPr>
          <a:xfrm>
            <a:off x="8258684" y="3416166"/>
            <a:ext cx="3135291"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Consumer Electronics</a:t>
            </a:r>
          </a:p>
        </p:txBody>
      </p:sp>
      <p:sp>
        <p:nvSpPr>
          <p:cNvPr id="37" name="Rectangle 36">
            <a:extLst>
              <a:ext uri="{FF2B5EF4-FFF2-40B4-BE49-F238E27FC236}">
                <a16:creationId xmlns:a16="http://schemas.microsoft.com/office/drawing/2014/main" id="{F6289FD0-8C56-416C-B1A9-DCBDCC18F4E7}"/>
              </a:ext>
            </a:extLst>
          </p:cNvPr>
          <p:cNvSpPr/>
          <p:nvPr/>
        </p:nvSpPr>
        <p:spPr>
          <a:xfrm>
            <a:off x="4599261" y="6205114"/>
            <a:ext cx="3266758"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Machine Vision</a:t>
            </a:r>
          </a:p>
        </p:txBody>
      </p:sp>
      <p:sp>
        <p:nvSpPr>
          <p:cNvPr id="38" name="Rectangle 37">
            <a:extLst>
              <a:ext uri="{FF2B5EF4-FFF2-40B4-BE49-F238E27FC236}">
                <a16:creationId xmlns:a16="http://schemas.microsoft.com/office/drawing/2014/main" id="{4A7209EF-3F64-423A-BDCB-5742BA7931AA}"/>
              </a:ext>
            </a:extLst>
          </p:cNvPr>
          <p:cNvSpPr/>
          <p:nvPr/>
        </p:nvSpPr>
        <p:spPr>
          <a:xfrm>
            <a:off x="8256239" y="6204010"/>
            <a:ext cx="3122963"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Medical Imaging</a:t>
            </a:r>
          </a:p>
        </p:txBody>
      </p:sp>
      <p:pic>
        <p:nvPicPr>
          <p:cNvPr id="2" name="Picture 1">
            <a:extLst>
              <a:ext uri="{FF2B5EF4-FFF2-40B4-BE49-F238E27FC236}">
                <a16:creationId xmlns:a16="http://schemas.microsoft.com/office/drawing/2014/main" id="{8AF06124-5E7A-4BCB-B874-BD8DE0FFDD3C}"/>
              </a:ext>
            </a:extLst>
          </p:cNvPr>
          <p:cNvPicPr>
            <a:picLocks noChangeAspect="1"/>
          </p:cNvPicPr>
          <p:nvPr/>
        </p:nvPicPr>
        <p:blipFill>
          <a:blip r:embed="rId7"/>
          <a:stretch>
            <a:fillRect/>
          </a:stretch>
        </p:blipFill>
        <p:spPr>
          <a:xfrm>
            <a:off x="911955" y="1089497"/>
            <a:ext cx="3257743" cy="2374730"/>
          </a:xfrm>
          <a:prstGeom prst="rect">
            <a:avLst/>
          </a:prstGeom>
        </p:spPr>
      </p:pic>
      <p:pic>
        <p:nvPicPr>
          <p:cNvPr id="3" name="Picture 2">
            <a:extLst>
              <a:ext uri="{FF2B5EF4-FFF2-40B4-BE49-F238E27FC236}">
                <a16:creationId xmlns:a16="http://schemas.microsoft.com/office/drawing/2014/main" id="{E0C5F3AD-DBAA-45EF-876C-54355058FB4B}"/>
              </a:ext>
            </a:extLst>
          </p:cNvPr>
          <p:cNvPicPr>
            <a:picLocks noChangeAspect="1"/>
          </p:cNvPicPr>
          <p:nvPr/>
        </p:nvPicPr>
        <p:blipFill>
          <a:blip r:embed="rId8"/>
          <a:stretch>
            <a:fillRect/>
          </a:stretch>
        </p:blipFill>
        <p:spPr>
          <a:xfrm>
            <a:off x="914400" y="4038600"/>
            <a:ext cx="3239535" cy="2508641"/>
          </a:xfrm>
          <a:prstGeom prst="rect">
            <a:avLst/>
          </a:prstGeom>
        </p:spPr>
      </p:pic>
      <p:sp>
        <p:nvSpPr>
          <p:cNvPr id="36" name="Rectangle 35">
            <a:extLst>
              <a:ext uri="{FF2B5EF4-FFF2-40B4-BE49-F238E27FC236}">
                <a16:creationId xmlns:a16="http://schemas.microsoft.com/office/drawing/2014/main" id="{2F6A238E-D741-42BD-AA80-B0F142BCF367}"/>
              </a:ext>
            </a:extLst>
          </p:cNvPr>
          <p:cNvSpPr/>
          <p:nvPr/>
        </p:nvSpPr>
        <p:spPr>
          <a:xfrm>
            <a:off x="914400" y="6199608"/>
            <a:ext cx="3239535"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Robotics</a:t>
            </a:r>
          </a:p>
        </p:txBody>
      </p:sp>
    </p:spTree>
    <p:extLst>
      <p:ext uri="{BB962C8B-B14F-4D97-AF65-F5344CB8AC3E}">
        <p14:creationId xmlns:p14="http://schemas.microsoft.com/office/powerpoint/2010/main" val="35332843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Applications: Image and Video Processing </a:t>
            </a:r>
          </a:p>
        </p:txBody>
      </p:sp>
      <p:sp>
        <p:nvSpPr>
          <p:cNvPr id="5" name="Content Placeholder 4"/>
          <p:cNvSpPr>
            <a:spLocks noGrp="1"/>
          </p:cNvSpPr>
          <p:nvPr>
            <p:ph idx="1"/>
          </p:nvPr>
        </p:nvSpPr>
        <p:spPr/>
        <p:txBody>
          <a:bodyPr/>
          <a:lstStyle/>
          <a:p>
            <a:r>
              <a:rPr lang="en-US" sz="2000"/>
              <a:t>Medical imaging</a:t>
            </a:r>
          </a:p>
          <a:p>
            <a:r>
              <a:rPr lang="en-US" sz="2000"/>
              <a:t>Surveillance</a:t>
            </a:r>
          </a:p>
          <a:p>
            <a:r>
              <a:rPr lang="en-US" sz="2000"/>
              <a:t>Robotics</a:t>
            </a:r>
          </a:p>
          <a:p>
            <a:r>
              <a:rPr lang="en-US" sz="2000"/>
              <a:t>Automotive safety</a:t>
            </a:r>
          </a:p>
          <a:p>
            <a:r>
              <a:rPr lang="en-US" sz="2000"/>
              <a:t>Consumer electronics</a:t>
            </a:r>
          </a:p>
          <a:p>
            <a:r>
              <a:rPr lang="en-US" sz="2000"/>
              <a:t>Geospatial computing</a:t>
            </a:r>
          </a:p>
          <a:p>
            <a:r>
              <a:rPr lang="en-US" sz="2000"/>
              <a:t>Machine vision</a:t>
            </a:r>
          </a:p>
          <a:p>
            <a:r>
              <a:rPr lang="en-US" sz="2000"/>
              <a:t>and more…</a:t>
            </a:r>
          </a:p>
          <a:p>
            <a:endParaRPr lang="en-US" sz="2000"/>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1" y="1348045"/>
            <a:ext cx="1927152" cy="154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6306" y="3048000"/>
            <a:ext cx="2165785" cy="1645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306" y="4800600"/>
            <a:ext cx="2165785" cy="154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1" y="3048000"/>
            <a:ext cx="1940169" cy="162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p:cNvPicPr>
            <a:picLocks noChangeAspect="1" noChangeArrowheads="1"/>
          </p:cNvPicPr>
          <p:nvPr/>
        </p:nvPicPr>
        <p:blipFill>
          <a:blip r:embed="rId7" cstate="print"/>
          <a:srcRect l="7110" t="12313" r="40246" b="21906"/>
          <a:stretch>
            <a:fillRect/>
          </a:stretch>
        </p:blipFill>
        <p:spPr bwMode="auto">
          <a:xfrm>
            <a:off x="5867402" y="4800600"/>
            <a:ext cx="1927151" cy="1447452"/>
          </a:xfrm>
          <a:prstGeom prst="rect">
            <a:avLst/>
          </a:prstGeom>
          <a:noFill/>
          <a:ln w="9525">
            <a:noFill/>
            <a:miter lim="800000"/>
            <a:headEnd/>
            <a:tailEnd/>
          </a:ln>
        </p:spPr>
      </p:pic>
      <p:pic>
        <p:nvPicPr>
          <p:cNvPr id="27" name="Picture 13"/>
          <p:cNvPicPr>
            <a:picLocks noChangeAspect="1" noChangeArrowheads="1"/>
          </p:cNvPicPr>
          <p:nvPr/>
        </p:nvPicPr>
        <p:blipFill>
          <a:blip r:embed="rId8" cstate="print"/>
          <a:srcRect r="38251"/>
          <a:stretch>
            <a:fillRect/>
          </a:stretch>
        </p:blipFill>
        <p:spPr bwMode="auto">
          <a:xfrm>
            <a:off x="4038600" y="4800600"/>
            <a:ext cx="1671520" cy="1447800"/>
          </a:xfrm>
          <a:prstGeom prst="rect">
            <a:avLst/>
          </a:prstGeom>
          <a:noFill/>
          <a:ln w="9525">
            <a:noFill/>
            <a:miter lim="800000"/>
            <a:headEnd/>
            <a:tailEnd/>
          </a:ln>
        </p:spPr>
      </p:pic>
      <p:pic>
        <p:nvPicPr>
          <p:cNvPr id="28" name="Picture 7"/>
          <p:cNvPicPr>
            <a:picLocks noChangeAspect="1" noChangeArrowheads="1"/>
          </p:cNvPicPr>
          <p:nvPr/>
        </p:nvPicPr>
        <p:blipFill>
          <a:blip r:embed="rId9" cstate="print"/>
          <a:srcRect l="10000" r="12708"/>
          <a:stretch>
            <a:fillRect/>
          </a:stretch>
        </p:blipFill>
        <p:spPr bwMode="auto">
          <a:xfrm>
            <a:off x="7956306" y="1352074"/>
            <a:ext cx="2165785" cy="1543527"/>
          </a:xfrm>
          <a:prstGeom prst="rect">
            <a:avLst/>
          </a:prstGeom>
          <a:noFill/>
          <a:ln w="9525">
            <a:noFill/>
            <a:miter lim="800000"/>
            <a:headEnd/>
            <a:tailEnd/>
          </a:ln>
        </p:spPr>
      </p:pic>
    </p:spTree>
    <p:extLst>
      <p:ext uri="{BB962C8B-B14F-4D97-AF65-F5344CB8AC3E}">
        <p14:creationId xmlns:p14="http://schemas.microsoft.com/office/powerpoint/2010/main" val="2688734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C569-E25F-41FE-800E-F8900C146CDD}"/>
              </a:ext>
            </a:extLst>
          </p:cNvPr>
          <p:cNvSpPr>
            <a:spLocks noGrp="1"/>
          </p:cNvSpPr>
          <p:nvPr>
            <p:ph type="title"/>
          </p:nvPr>
        </p:nvSpPr>
        <p:spPr/>
        <p:txBody>
          <a:bodyPr/>
          <a:lstStyle/>
          <a:p>
            <a:r>
              <a:rPr lang="en-US" b="1"/>
              <a:t>Typical Challenges</a:t>
            </a:r>
          </a:p>
        </p:txBody>
      </p:sp>
      <p:grpSp>
        <p:nvGrpSpPr>
          <p:cNvPr id="10" name="Group 9">
            <a:extLst>
              <a:ext uri="{FF2B5EF4-FFF2-40B4-BE49-F238E27FC236}">
                <a16:creationId xmlns:a16="http://schemas.microsoft.com/office/drawing/2014/main" id="{C4336A0C-C4AF-4891-89F1-01590F2504D2}"/>
              </a:ext>
            </a:extLst>
          </p:cNvPr>
          <p:cNvGrpSpPr/>
          <p:nvPr/>
        </p:nvGrpSpPr>
        <p:grpSpPr>
          <a:xfrm>
            <a:off x="3667469" y="2188740"/>
            <a:ext cx="4379053" cy="2480519"/>
            <a:chOff x="7280797" y="3802495"/>
            <a:chExt cx="4379053" cy="2480519"/>
          </a:xfrm>
        </p:grpSpPr>
        <p:pic>
          <p:nvPicPr>
            <p:cNvPr id="4" name="Picture 3">
              <a:extLst>
                <a:ext uri="{FF2B5EF4-FFF2-40B4-BE49-F238E27FC236}">
                  <a16:creationId xmlns:a16="http://schemas.microsoft.com/office/drawing/2014/main" id="{6501899E-4ABB-4278-B6AF-D92CDEF539D9}"/>
                </a:ext>
              </a:extLst>
            </p:cNvPr>
            <p:cNvPicPr>
              <a:picLocks noChangeAspect="1"/>
            </p:cNvPicPr>
            <p:nvPr/>
          </p:nvPicPr>
          <p:blipFill rotWithShape="1">
            <a:blip r:embed="rId2"/>
            <a:srcRect l="3616" r="1395" b="2097"/>
            <a:stretch/>
          </p:blipFill>
          <p:spPr>
            <a:xfrm>
              <a:off x="7280797" y="3802495"/>
              <a:ext cx="4379053" cy="2480519"/>
            </a:xfrm>
            <a:prstGeom prst="rect">
              <a:avLst/>
            </a:prstGeom>
            <a:ln>
              <a:solidFill>
                <a:schemeClr val="tx2">
                  <a:lumMod val="75000"/>
                </a:schemeClr>
              </a:solidFill>
            </a:ln>
          </p:spPr>
        </p:pic>
        <p:sp>
          <p:nvSpPr>
            <p:cNvPr id="5" name="Rectangle 4">
              <a:extLst>
                <a:ext uri="{FF2B5EF4-FFF2-40B4-BE49-F238E27FC236}">
                  <a16:creationId xmlns:a16="http://schemas.microsoft.com/office/drawing/2014/main" id="{7167E5FE-A687-443B-9A5B-C0973973369A}"/>
                </a:ext>
              </a:extLst>
            </p:cNvPr>
            <p:cNvSpPr/>
            <p:nvPr/>
          </p:nvSpPr>
          <p:spPr>
            <a:xfrm>
              <a:off x="7280797" y="3802495"/>
              <a:ext cx="4379053" cy="312665"/>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95000"/>
                    </a:schemeClr>
                  </a:solidFill>
                  <a:latin typeface="Arial" pitchFamily="34" charset="0"/>
                  <a:cs typeface="Arial" pitchFamily="34" charset="0"/>
                </a:rPr>
                <a:t>Detecting Stamps </a:t>
              </a:r>
            </a:p>
          </p:txBody>
        </p:sp>
      </p:grpSp>
      <p:sp>
        <p:nvSpPr>
          <p:cNvPr id="6" name="Thought Bubble: Cloud 5">
            <a:extLst>
              <a:ext uri="{FF2B5EF4-FFF2-40B4-BE49-F238E27FC236}">
                <a16:creationId xmlns:a16="http://schemas.microsoft.com/office/drawing/2014/main" id="{2C51CAA2-702F-4999-8A6A-3B0EFAB0ED8A}"/>
              </a:ext>
            </a:extLst>
          </p:cNvPr>
          <p:cNvSpPr/>
          <p:nvPr/>
        </p:nvSpPr>
        <p:spPr>
          <a:xfrm>
            <a:off x="609601" y="1323545"/>
            <a:ext cx="2392218" cy="1239982"/>
          </a:xfrm>
          <a:prstGeom prst="cloudCallout">
            <a:avLst>
              <a:gd name="adj1" fmla="val 60135"/>
              <a:gd name="adj2" fmla="val 49789"/>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lumMod val="75000"/>
                  <a:lumOff val="25000"/>
                </a:schemeClr>
              </a:solidFill>
            </a:endParaRPr>
          </a:p>
          <a:p>
            <a:pPr algn="ctr"/>
            <a:r>
              <a:rPr lang="en-US">
                <a:solidFill>
                  <a:schemeClr val="tx1">
                    <a:lumMod val="75000"/>
                    <a:lumOff val="25000"/>
                  </a:schemeClr>
                </a:solidFill>
              </a:rPr>
              <a:t>How do I get started?</a:t>
            </a:r>
          </a:p>
          <a:p>
            <a:pPr algn="ctr"/>
            <a:endParaRPr lang="en-US">
              <a:solidFill>
                <a:schemeClr val="tx1">
                  <a:lumMod val="75000"/>
                  <a:lumOff val="25000"/>
                </a:schemeClr>
              </a:solidFill>
            </a:endParaRPr>
          </a:p>
        </p:txBody>
      </p:sp>
      <p:sp>
        <p:nvSpPr>
          <p:cNvPr id="7" name="Thought Bubble: Cloud 6">
            <a:extLst>
              <a:ext uri="{FF2B5EF4-FFF2-40B4-BE49-F238E27FC236}">
                <a16:creationId xmlns:a16="http://schemas.microsoft.com/office/drawing/2014/main" id="{854605A0-CA2B-46B3-B25E-313F52016C3E}"/>
              </a:ext>
            </a:extLst>
          </p:cNvPr>
          <p:cNvSpPr/>
          <p:nvPr/>
        </p:nvSpPr>
        <p:spPr>
          <a:xfrm>
            <a:off x="8395853" y="1220861"/>
            <a:ext cx="3533291" cy="1569606"/>
          </a:xfrm>
          <a:prstGeom prst="cloudCallout">
            <a:avLst>
              <a:gd name="adj1" fmla="val -46481"/>
              <a:gd name="adj2" fmla="val 7415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lumMod val="75000"/>
                  <a:lumOff val="25000"/>
                </a:schemeClr>
              </a:solidFill>
            </a:endParaRPr>
          </a:p>
          <a:p>
            <a:pPr algn="ctr"/>
            <a:r>
              <a:rPr lang="en-US">
                <a:solidFill>
                  <a:schemeClr val="tx1">
                    <a:lumMod val="75000"/>
                    <a:lumOff val="25000"/>
                  </a:schemeClr>
                </a:solidFill>
              </a:rPr>
              <a:t>How do I learn about different techniques?</a:t>
            </a:r>
          </a:p>
          <a:p>
            <a:pPr algn="ctr"/>
            <a:endParaRPr lang="en-US">
              <a:solidFill>
                <a:schemeClr val="tx1">
                  <a:lumMod val="75000"/>
                  <a:lumOff val="25000"/>
                </a:schemeClr>
              </a:solidFill>
            </a:endParaRPr>
          </a:p>
        </p:txBody>
      </p:sp>
      <p:sp>
        <p:nvSpPr>
          <p:cNvPr id="8" name="Thought Bubble: Cloud 7">
            <a:extLst>
              <a:ext uri="{FF2B5EF4-FFF2-40B4-BE49-F238E27FC236}">
                <a16:creationId xmlns:a16="http://schemas.microsoft.com/office/drawing/2014/main" id="{9E790492-F50A-428B-BE51-561F7E9B1C5D}"/>
              </a:ext>
            </a:extLst>
          </p:cNvPr>
          <p:cNvSpPr/>
          <p:nvPr/>
        </p:nvSpPr>
        <p:spPr>
          <a:xfrm>
            <a:off x="366485" y="5045366"/>
            <a:ext cx="4171958" cy="1479261"/>
          </a:xfrm>
          <a:prstGeom prst="cloudCallout">
            <a:avLst>
              <a:gd name="adj1" fmla="val 21076"/>
              <a:gd name="adj2" fmla="val -8969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lumMod val="75000"/>
                  <a:lumOff val="25000"/>
                </a:schemeClr>
              </a:solidFill>
            </a:endParaRPr>
          </a:p>
          <a:p>
            <a:pPr algn="ctr"/>
            <a:r>
              <a:rPr lang="en-US">
                <a:solidFill>
                  <a:schemeClr val="tx1">
                    <a:lumMod val="75000"/>
                    <a:lumOff val="25000"/>
                  </a:schemeClr>
                </a:solidFill>
              </a:rPr>
              <a:t>How do I explore options to solve my problem?</a:t>
            </a:r>
          </a:p>
          <a:p>
            <a:pPr algn="ctr"/>
            <a:endParaRPr lang="en-US">
              <a:solidFill>
                <a:schemeClr val="tx1">
                  <a:lumMod val="75000"/>
                  <a:lumOff val="25000"/>
                </a:schemeClr>
              </a:solidFill>
            </a:endParaRPr>
          </a:p>
        </p:txBody>
      </p:sp>
      <p:sp>
        <p:nvSpPr>
          <p:cNvPr id="9" name="Thought Bubble: Cloud 8">
            <a:extLst>
              <a:ext uri="{FF2B5EF4-FFF2-40B4-BE49-F238E27FC236}">
                <a16:creationId xmlns:a16="http://schemas.microsoft.com/office/drawing/2014/main" id="{4024DF0A-B38C-4741-A9D9-30D4ED89459C}"/>
              </a:ext>
            </a:extLst>
          </p:cNvPr>
          <p:cNvSpPr/>
          <p:nvPr/>
        </p:nvSpPr>
        <p:spPr>
          <a:xfrm>
            <a:off x="7757186" y="4955021"/>
            <a:ext cx="4171958" cy="1569606"/>
          </a:xfrm>
          <a:prstGeom prst="cloudCallout">
            <a:avLst>
              <a:gd name="adj1" fmla="val -29079"/>
              <a:gd name="adj2" fmla="val -8100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lumMod val="75000"/>
                  <a:lumOff val="25000"/>
                </a:schemeClr>
              </a:solidFill>
            </a:endParaRPr>
          </a:p>
          <a:p>
            <a:pPr algn="ctr"/>
            <a:r>
              <a:rPr lang="en-US">
                <a:solidFill>
                  <a:schemeClr val="tx1">
                    <a:lumMod val="75000"/>
                    <a:lumOff val="25000"/>
                  </a:schemeClr>
                </a:solidFill>
              </a:rPr>
              <a:t>How do I test my ideas on large datasets?</a:t>
            </a:r>
          </a:p>
          <a:p>
            <a:pPr algn="ctr"/>
            <a:endParaRPr lang="en-US">
              <a:solidFill>
                <a:schemeClr val="tx1">
                  <a:lumMod val="75000"/>
                  <a:lumOff val="25000"/>
                </a:schemeClr>
              </a:solidFill>
            </a:endParaRPr>
          </a:p>
        </p:txBody>
      </p:sp>
    </p:spTree>
    <p:extLst>
      <p:ext uri="{BB962C8B-B14F-4D97-AF65-F5344CB8AC3E}">
        <p14:creationId xmlns:p14="http://schemas.microsoft.com/office/powerpoint/2010/main" val="317441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1FFDF-65CD-44C7-A97A-BCC2E7C57768}"/>
              </a:ext>
            </a:extLst>
          </p:cNvPr>
          <p:cNvSpPr>
            <a:spLocks noGrp="1"/>
          </p:cNvSpPr>
          <p:nvPr>
            <p:ph type="title"/>
          </p:nvPr>
        </p:nvSpPr>
        <p:spPr/>
        <p:txBody>
          <a:bodyPr/>
          <a:lstStyle/>
          <a:p>
            <a:r>
              <a:rPr lang="en-US"/>
              <a:t>Amazon Rainforest Deforestation Demo</a:t>
            </a:r>
          </a:p>
        </p:txBody>
      </p:sp>
      <p:sp>
        <p:nvSpPr>
          <p:cNvPr id="22" name="TextBox 21">
            <a:extLst>
              <a:ext uri="{FF2B5EF4-FFF2-40B4-BE49-F238E27FC236}">
                <a16:creationId xmlns:a16="http://schemas.microsoft.com/office/drawing/2014/main" id="{9D3A319F-6BCA-4483-8B54-86AEFDE0661C}"/>
              </a:ext>
            </a:extLst>
          </p:cNvPr>
          <p:cNvSpPr txBox="1"/>
          <p:nvPr/>
        </p:nvSpPr>
        <p:spPr>
          <a:xfrm>
            <a:off x="2257118" y="1369367"/>
            <a:ext cx="7474568" cy="830997"/>
          </a:xfrm>
          <a:prstGeom prst="rect">
            <a:avLst/>
          </a:prstGeom>
          <a:noFill/>
        </p:spPr>
        <p:txBody>
          <a:bodyPr wrap="square">
            <a:spAutoFit/>
          </a:bodyPr>
          <a:lstStyle/>
          <a:p>
            <a:pPr marL="0" indent="0" algn="ctr">
              <a:buNone/>
            </a:pPr>
            <a:r>
              <a:rPr lang="en-US" sz="2400" i="1"/>
              <a:t>How did deforestation in the Amazon rainforest change from 2000 to 2016?</a:t>
            </a:r>
          </a:p>
        </p:txBody>
      </p:sp>
      <p:pic>
        <p:nvPicPr>
          <p:cNvPr id="6" name="Picture 5">
            <a:extLst>
              <a:ext uri="{FF2B5EF4-FFF2-40B4-BE49-F238E27FC236}">
                <a16:creationId xmlns:a16="http://schemas.microsoft.com/office/drawing/2014/main" id="{69D6CDD0-3782-49E6-85B0-C519D70031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884" y="2971800"/>
            <a:ext cx="2057400" cy="2286000"/>
          </a:xfrm>
          <a:prstGeom prst="rect">
            <a:avLst/>
          </a:prstGeom>
          <a:ln w="28575">
            <a:solidFill>
              <a:schemeClr val="accent3"/>
            </a:solidFill>
          </a:ln>
        </p:spPr>
      </p:pic>
      <p:pic>
        <p:nvPicPr>
          <p:cNvPr id="9" name="Picture 8">
            <a:extLst>
              <a:ext uri="{FF2B5EF4-FFF2-40B4-BE49-F238E27FC236}">
                <a16:creationId xmlns:a16="http://schemas.microsoft.com/office/drawing/2014/main" id="{D48247E9-A280-48D3-A0C2-3B5FE7762BE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07236" y="2971800"/>
            <a:ext cx="2057400" cy="2286000"/>
          </a:xfrm>
          <a:prstGeom prst="rect">
            <a:avLst/>
          </a:prstGeom>
          <a:ln w="28575">
            <a:solidFill>
              <a:schemeClr val="accent3"/>
            </a:solidFill>
          </a:ln>
        </p:spPr>
      </p:pic>
      <p:pic>
        <p:nvPicPr>
          <p:cNvPr id="11" name="Picture 10">
            <a:extLst>
              <a:ext uri="{FF2B5EF4-FFF2-40B4-BE49-F238E27FC236}">
                <a16:creationId xmlns:a16="http://schemas.microsoft.com/office/drawing/2014/main" id="{BDBE4DD1-C1B4-48EE-9019-D94FC72F48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67300" y="2971800"/>
            <a:ext cx="2057400" cy="2286000"/>
          </a:xfrm>
          <a:prstGeom prst="rect">
            <a:avLst/>
          </a:prstGeom>
          <a:ln w="28575">
            <a:solidFill>
              <a:schemeClr val="accent3"/>
            </a:solidFill>
          </a:ln>
        </p:spPr>
      </p:pic>
      <p:pic>
        <p:nvPicPr>
          <p:cNvPr id="13" name="Picture 12">
            <a:extLst>
              <a:ext uri="{FF2B5EF4-FFF2-40B4-BE49-F238E27FC236}">
                <a16:creationId xmlns:a16="http://schemas.microsoft.com/office/drawing/2014/main" id="{DDB09953-1770-4622-B8CD-B4937D1D956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7364" y="2973662"/>
            <a:ext cx="2057400" cy="2286000"/>
          </a:xfrm>
          <a:prstGeom prst="rect">
            <a:avLst/>
          </a:prstGeom>
          <a:ln w="28575">
            <a:solidFill>
              <a:schemeClr val="accent3"/>
            </a:solidFill>
          </a:ln>
        </p:spPr>
      </p:pic>
      <p:pic>
        <p:nvPicPr>
          <p:cNvPr id="15" name="Picture 14">
            <a:extLst>
              <a:ext uri="{FF2B5EF4-FFF2-40B4-BE49-F238E27FC236}">
                <a16:creationId xmlns:a16="http://schemas.microsoft.com/office/drawing/2014/main" id="{C5FC61C1-AE29-48D7-A774-FF34763066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87428" y="2971800"/>
            <a:ext cx="2057400" cy="2286000"/>
          </a:xfrm>
          <a:prstGeom prst="rect">
            <a:avLst/>
          </a:prstGeom>
          <a:ln w="28575">
            <a:solidFill>
              <a:schemeClr val="accent3"/>
            </a:solidFill>
          </a:ln>
        </p:spPr>
      </p:pic>
      <p:sp>
        <p:nvSpPr>
          <p:cNvPr id="27" name="Rectangle 26">
            <a:extLst>
              <a:ext uri="{FF2B5EF4-FFF2-40B4-BE49-F238E27FC236}">
                <a16:creationId xmlns:a16="http://schemas.microsoft.com/office/drawing/2014/main" id="{75BE398D-00F0-429C-9106-0131FED585DB}"/>
              </a:ext>
            </a:extLst>
          </p:cNvPr>
          <p:cNvSpPr/>
          <p:nvPr/>
        </p:nvSpPr>
        <p:spPr>
          <a:xfrm>
            <a:off x="338626" y="5257800"/>
            <a:ext cx="2065946"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2000</a:t>
            </a:r>
          </a:p>
        </p:txBody>
      </p:sp>
      <p:sp>
        <p:nvSpPr>
          <p:cNvPr id="28" name="Rectangle 27">
            <a:extLst>
              <a:ext uri="{FF2B5EF4-FFF2-40B4-BE49-F238E27FC236}">
                <a16:creationId xmlns:a16="http://schemas.microsoft.com/office/drawing/2014/main" id="{3DE3FE5F-45A0-46FA-81BC-E780AA27C5F2}"/>
              </a:ext>
            </a:extLst>
          </p:cNvPr>
          <p:cNvSpPr/>
          <p:nvPr/>
        </p:nvSpPr>
        <p:spPr>
          <a:xfrm>
            <a:off x="2702963" y="5264921"/>
            <a:ext cx="2065946"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2004</a:t>
            </a:r>
          </a:p>
        </p:txBody>
      </p:sp>
      <p:sp>
        <p:nvSpPr>
          <p:cNvPr id="29" name="Rectangle 28">
            <a:extLst>
              <a:ext uri="{FF2B5EF4-FFF2-40B4-BE49-F238E27FC236}">
                <a16:creationId xmlns:a16="http://schemas.microsoft.com/office/drawing/2014/main" id="{86CBF728-F991-462B-9F7D-0F90425D3637}"/>
              </a:ext>
            </a:extLst>
          </p:cNvPr>
          <p:cNvSpPr/>
          <p:nvPr/>
        </p:nvSpPr>
        <p:spPr>
          <a:xfrm>
            <a:off x="5063027" y="5270618"/>
            <a:ext cx="2065946"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2008</a:t>
            </a:r>
          </a:p>
        </p:txBody>
      </p:sp>
      <p:sp>
        <p:nvSpPr>
          <p:cNvPr id="30" name="Rectangle 29">
            <a:extLst>
              <a:ext uri="{FF2B5EF4-FFF2-40B4-BE49-F238E27FC236}">
                <a16:creationId xmlns:a16="http://schemas.microsoft.com/office/drawing/2014/main" id="{C88ECCBE-A586-416A-A05C-C0B20B29F64F}"/>
              </a:ext>
            </a:extLst>
          </p:cNvPr>
          <p:cNvSpPr/>
          <p:nvPr/>
        </p:nvSpPr>
        <p:spPr>
          <a:xfrm>
            <a:off x="7418818" y="5257800"/>
            <a:ext cx="2065946"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2012</a:t>
            </a:r>
          </a:p>
        </p:txBody>
      </p:sp>
      <p:sp>
        <p:nvSpPr>
          <p:cNvPr id="31" name="Rectangle 30">
            <a:extLst>
              <a:ext uri="{FF2B5EF4-FFF2-40B4-BE49-F238E27FC236}">
                <a16:creationId xmlns:a16="http://schemas.microsoft.com/office/drawing/2014/main" id="{86D65EB3-8417-46D8-83F3-232C58F1A8F6}"/>
              </a:ext>
            </a:extLst>
          </p:cNvPr>
          <p:cNvSpPr/>
          <p:nvPr/>
        </p:nvSpPr>
        <p:spPr>
          <a:xfrm>
            <a:off x="9787428" y="5264921"/>
            <a:ext cx="2065946"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2016</a:t>
            </a:r>
          </a:p>
        </p:txBody>
      </p:sp>
    </p:spTree>
    <p:extLst>
      <p:ext uri="{BB962C8B-B14F-4D97-AF65-F5344CB8AC3E}">
        <p14:creationId xmlns:p14="http://schemas.microsoft.com/office/powerpoint/2010/main" val="2704815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1FFDF-65CD-44C7-A97A-BCC2E7C57768}"/>
              </a:ext>
            </a:extLst>
          </p:cNvPr>
          <p:cNvSpPr>
            <a:spLocks noGrp="1"/>
          </p:cNvSpPr>
          <p:nvPr>
            <p:ph type="title"/>
          </p:nvPr>
        </p:nvSpPr>
        <p:spPr/>
        <p:txBody>
          <a:bodyPr/>
          <a:lstStyle/>
          <a:p>
            <a:r>
              <a:rPr lang="en-US"/>
              <a:t>Amazon Rainforest Deforestation Demo Takeaways</a:t>
            </a:r>
          </a:p>
        </p:txBody>
      </p:sp>
      <p:grpSp>
        <p:nvGrpSpPr>
          <p:cNvPr id="3" name="Group 2">
            <a:extLst>
              <a:ext uri="{FF2B5EF4-FFF2-40B4-BE49-F238E27FC236}">
                <a16:creationId xmlns:a16="http://schemas.microsoft.com/office/drawing/2014/main" id="{FA3E3974-33DD-46A3-ACD6-E710522E3803}"/>
              </a:ext>
            </a:extLst>
          </p:cNvPr>
          <p:cNvGrpSpPr/>
          <p:nvPr/>
        </p:nvGrpSpPr>
        <p:grpSpPr>
          <a:xfrm>
            <a:off x="240929" y="1981200"/>
            <a:ext cx="2753691" cy="2971800"/>
            <a:chOff x="240929" y="1981200"/>
            <a:chExt cx="2753691" cy="2971800"/>
          </a:xfrm>
        </p:grpSpPr>
        <p:pic>
          <p:nvPicPr>
            <p:cNvPr id="2050" name="Picture 2">
              <a:extLst>
                <a:ext uri="{FF2B5EF4-FFF2-40B4-BE49-F238E27FC236}">
                  <a16:creationId xmlns:a16="http://schemas.microsoft.com/office/drawing/2014/main" id="{B3B63CB1-7A0C-4138-AB40-37DF20AA8F0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420" y="1981200"/>
              <a:ext cx="2743200" cy="2286000"/>
            </a:xfrm>
            <a:prstGeom prst="rect">
              <a:avLst/>
            </a:prstGeom>
            <a:noFill/>
            <a:ln w="28575">
              <a:solidFill>
                <a:schemeClr val="accent3"/>
              </a:solidFill>
            </a:ln>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7A37E7CC-30D8-4A43-9556-42801A9EC016}"/>
                </a:ext>
              </a:extLst>
            </p:cNvPr>
            <p:cNvSpPr/>
            <p:nvPr/>
          </p:nvSpPr>
          <p:spPr>
            <a:xfrm>
              <a:off x="240929" y="4267200"/>
              <a:ext cx="274320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Image Browser App</a:t>
              </a:r>
            </a:p>
          </p:txBody>
        </p:sp>
      </p:grpSp>
      <p:grpSp>
        <p:nvGrpSpPr>
          <p:cNvPr id="4" name="Group 3">
            <a:extLst>
              <a:ext uri="{FF2B5EF4-FFF2-40B4-BE49-F238E27FC236}">
                <a16:creationId xmlns:a16="http://schemas.microsoft.com/office/drawing/2014/main" id="{31E117B0-3BB5-43FB-9E96-362BBEFB5E7B}"/>
              </a:ext>
            </a:extLst>
          </p:cNvPr>
          <p:cNvGrpSpPr/>
          <p:nvPr/>
        </p:nvGrpSpPr>
        <p:grpSpPr>
          <a:xfrm>
            <a:off x="3200515" y="1981200"/>
            <a:ext cx="2758941" cy="2971800"/>
            <a:chOff x="3182281" y="1981200"/>
            <a:chExt cx="2758941" cy="2971800"/>
          </a:xfrm>
        </p:grpSpPr>
        <p:pic>
          <p:nvPicPr>
            <p:cNvPr id="2052" name="Picture 4">
              <a:extLst>
                <a:ext uri="{FF2B5EF4-FFF2-40B4-BE49-F238E27FC236}">
                  <a16:creationId xmlns:a16="http://schemas.microsoft.com/office/drawing/2014/main" id="{B4AC13A1-A1C3-41D3-A016-A4D882E3E11F}"/>
                </a:ext>
              </a:extLst>
            </p:cNvPr>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8022" y="1981200"/>
              <a:ext cx="2743200" cy="2286000"/>
            </a:xfrm>
            <a:prstGeom prst="rect">
              <a:avLst/>
            </a:prstGeom>
            <a:noFill/>
            <a:ln w="28575">
              <a:solidFill>
                <a:schemeClr val="accent3"/>
              </a:solidFill>
            </a:ln>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3C1DB99-CCBC-4142-9DCC-AAFA449116D4}"/>
                </a:ext>
              </a:extLst>
            </p:cNvPr>
            <p:cNvSpPr/>
            <p:nvPr/>
          </p:nvSpPr>
          <p:spPr>
            <a:xfrm>
              <a:off x="3182281" y="4267200"/>
              <a:ext cx="2743198"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Image </a:t>
              </a:r>
              <a:r>
                <a:rPr lang="en-US" b="1" err="1">
                  <a:solidFill>
                    <a:schemeClr val="bg1"/>
                  </a:solidFill>
                  <a:latin typeface="Arial" pitchFamily="34" charset="0"/>
                  <a:cs typeface="Arial" pitchFamily="34" charset="0"/>
                </a:rPr>
                <a:t>Segmenter</a:t>
              </a:r>
              <a:r>
                <a:rPr lang="en-US" b="1">
                  <a:solidFill>
                    <a:schemeClr val="bg1"/>
                  </a:solidFill>
                  <a:latin typeface="Arial" pitchFamily="34" charset="0"/>
                  <a:cs typeface="Arial" pitchFamily="34" charset="0"/>
                </a:rPr>
                <a:t> App</a:t>
              </a:r>
            </a:p>
          </p:txBody>
        </p:sp>
      </p:grpSp>
      <p:grpSp>
        <p:nvGrpSpPr>
          <p:cNvPr id="5" name="Group 4">
            <a:extLst>
              <a:ext uri="{FF2B5EF4-FFF2-40B4-BE49-F238E27FC236}">
                <a16:creationId xmlns:a16="http://schemas.microsoft.com/office/drawing/2014/main" id="{F6E31910-9357-43E0-8029-948EB1243E6C}"/>
              </a:ext>
            </a:extLst>
          </p:cNvPr>
          <p:cNvGrpSpPr/>
          <p:nvPr/>
        </p:nvGrpSpPr>
        <p:grpSpPr>
          <a:xfrm>
            <a:off x="6165351" y="1976927"/>
            <a:ext cx="2750677" cy="2976785"/>
            <a:chOff x="6144624" y="1976927"/>
            <a:chExt cx="2750677" cy="2976785"/>
          </a:xfrm>
        </p:grpSpPr>
        <p:pic>
          <p:nvPicPr>
            <p:cNvPr id="7" name="Picture 6">
              <a:extLst>
                <a:ext uri="{FF2B5EF4-FFF2-40B4-BE49-F238E27FC236}">
                  <a16:creationId xmlns:a16="http://schemas.microsoft.com/office/drawing/2014/main" id="{39D26D3B-782E-428F-BDBC-E30D39AFE077}"/>
                </a:ext>
              </a:extLst>
            </p:cNvPr>
            <p:cNvPicPr>
              <a:picLocks/>
            </p:cNvPicPr>
            <p:nvPr/>
          </p:nvPicPr>
          <p:blipFill>
            <a:blip r:embed="rId5"/>
            <a:stretch>
              <a:fillRect/>
            </a:stretch>
          </p:blipFill>
          <p:spPr>
            <a:xfrm>
              <a:off x="6144624" y="1976927"/>
              <a:ext cx="2743200" cy="2286000"/>
            </a:xfrm>
            <a:prstGeom prst="rect">
              <a:avLst/>
            </a:prstGeom>
            <a:ln w="28575">
              <a:solidFill>
                <a:schemeClr val="accent3"/>
              </a:solidFill>
            </a:ln>
          </p:spPr>
        </p:pic>
        <p:sp>
          <p:nvSpPr>
            <p:cNvPr id="25" name="Rectangle 24">
              <a:extLst>
                <a:ext uri="{FF2B5EF4-FFF2-40B4-BE49-F238E27FC236}">
                  <a16:creationId xmlns:a16="http://schemas.microsoft.com/office/drawing/2014/main" id="{3E0BDA49-26C0-4448-9604-F0993C57D873}"/>
                </a:ext>
              </a:extLst>
            </p:cNvPr>
            <p:cNvSpPr/>
            <p:nvPr/>
          </p:nvSpPr>
          <p:spPr>
            <a:xfrm>
              <a:off x="6152102" y="4267912"/>
              <a:ext cx="2743199"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Color Thresholder App</a:t>
              </a:r>
            </a:p>
          </p:txBody>
        </p:sp>
      </p:grpSp>
      <p:grpSp>
        <p:nvGrpSpPr>
          <p:cNvPr id="6" name="Group 5">
            <a:extLst>
              <a:ext uri="{FF2B5EF4-FFF2-40B4-BE49-F238E27FC236}">
                <a16:creationId xmlns:a16="http://schemas.microsoft.com/office/drawing/2014/main" id="{EB534808-E512-4EDD-AE54-6029F55B04F3}"/>
              </a:ext>
            </a:extLst>
          </p:cNvPr>
          <p:cNvGrpSpPr/>
          <p:nvPr/>
        </p:nvGrpSpPr>
        <p:grpSpPr>
          <a:xfrm>
            <a:off x="9121924" y="1976927"/>
            <a:ext cx="2758155" cy="2976073"/>
            <a:chOff x="9121924" y="1976927"/>
            <a:chExt cx="2758155" cy="2976073"/>
          </a:xfrm>
        </p:grpSpPr>
        <p:pic>
          <p:nvPicPr>
            <p:cNvPr id="2056" name="Picture 8">
              <a:extLst>
                <a:ext uri="{FF2B5EF4-FFF2-40B4-BE49-F238E27FC236}">
                  <a16:creationId xmlns:a16="http://schemas.microsoft.com/office/drawing/2014/main" id="{A17B6DE5-7CAA-4745-90E3-242B111F54C6}"/>
                </a:ext>
              </a:extLst>
            </p:cNvPr>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36879" y="1976927"/>
              <a:ext cx="2743200" cy="2286000"/>
            </a:xfrm>
            <a:prstGeom prst="rect">
              <a:avLst/>
            </a:prstGeom>
            <a:noFill/>
            <a:ln w="28575">
              <a:solidFill>
                <a:schemeClr val="accent3"/>
              </a:solidFill>
            </a:ln>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5DEB9102-5F4E-4863-BA6E-88A9CCC3A95F}"/>
                </a:ext>
              </a:extLst>
            </p:cNvPr>
            <p:cNvSpPr/>
            <p:nvPr/>
          </p:nvSpPr>
          <p:spPr>
            <a:xfrm>
              <a:off x="9121924" y="4267200"/>
              <a:ext cx="2743200" cy="685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Image Batch Processor App</a:t>
              </a:r>
            </a:p>
          </p:txBody>
        </p:sp>
      </p:grpSp>
    </p:spTree>
    <p:extLst>
      <p:ext uri="{BB962C8B-B14F-4D97-AF65-F5344CB8AC3E}">
        <p14:creationId xmlns:p14="http://schemas.microsoft.com/office/powerpoint/2010/main" val="3702301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0EE58-CD92-4BEE-B506-71B30A9406EF}"/>
              </a:ext>
            </a:extLst>
          </p:cNvPr>
          <p:cNvSpPr>
            <a:spLocks noGrp="1"/>
          </p:cNvSpPr>
          <p:nvPr>
            <p:ph type="title"/>
          </p:nvPr>
        </p:nvSpPr>
        <p:spPr>
          <a:xfrm>
            <a:off x="609602" y="457200"/>
            <a:ext cx="10816490" cy="990600"/>
          </a:xfrm>
        </p:spPr>
        <p:txBody>
          <a:bodyPr/>
          <a:lstStyle/>
          <a:p>
            <a:r>
              <a:rPr lang="en-US" sz="2800"/>
              <a:t>NASA Develops Early Warning System for Detecting Forest Disturbances</a:t>
            </a:r>
            <a:endParaRPr lang="en-US"/>
          </a:p>
        </p:txBody>
      </p:sp>
      <p:sp>
        <p:nvSpPr>
          <p:cNvPr id="8" name="Text Box 22">
            <a:extLst>
              <a:ext uri="{FF2B5EF4-FFF2-40B4-BE49-F238E27FC236}">
                <a16:creationId xmlns:a16="http://schemas.microsoft.com/office/drawing/2014/main" id="{B1E493A2-2CB9-494F-AEA8-C92F88AF758A}"/>
              </a:ext>
            </a:extLst>
          </p:cNvPr>
          <p:cNvSpPr txBox="1">
            <a:spLocks noChangeArrowheads="1"/>
          </p:cNvSpPr>
          <p:nvPr/>
        </p:nvSpPr>
        <p:spPr bwMode="auto">
          <a:xfrm>
            <a:off x="1484924" y="4948119"/>
            <a:ext cx="4611075" cy="923330"/>
          </a:xfrm>
          <a:prstGeom prst="rect">
            <a:avLst/>
          </a:prstGeom>
          <a:noFill/>
          <a:ln w="9525">
            <a:noFill/>
            <a:miter lim="800000"/>
            <a:headEnd/>
            <a:tailEnd/>
          </a:ln>
        </p:spPr>
        <p:txBody>
          <a:bodyPr wrap="square" lIns="0" tIns="121920" rIns="0" bIns="60960">
            <a:spAutoFit/>
          </a:bodyPr>
          <a:lstStyle/>
          <a:p>
            <a:r>
              <a:rPr lang="en-US" sz="1200" b="1">
                <a:solidFill>
                  <a:schemeClr val="tx2"/>
                </a:solidFill>
              </a:rPr>
              <a:t>U.S. Forest Change Assessment Viewer map showing damage to the Asheville, North Carolina watershed following a 2012 hailstorm. Image courtesy </a:t>
            </a:r>
            <a:r>
              <a:rPr lang="en-US" sz="1200" b="1" err="1">
                <a:solidFill>
                  <a:schemeClr val="tx2"/>
                </a:solidFill>
              </a:rPr>
              <a:t>ForWarn</a:t>
            </a:r>
            <a:r>
              <a:rPr lang="en-US" sz="1200" b="1">
                <a:solidFill>
                  <a:schemeClr val="tx2"/>
                </a:solidFill>
              </a:rPr>
              <a:t>.</a:t>
            </a:r>
            <a:endParaRPr lang="en-US" sz="1200" b="1">
              <a:solidFill>
                <a:schemeClr val="tx2"/>
              </a:solidFill>
              <a:latin typeface="Arial" pitchFamily="34" charset="0"/>
              <a:cs typeface="Arial" pitchFamily="34" charset="0"/>
            </a:endParaRPr>
          </a:p>
          <a:p>
            <a:endParaRPr lang="en-US" sz="1200" b="1">
              <a:solidFill>
                <a:schemeClr val="tx2"/>
              </a:solidFill>
            </a:endParaRPr>
          </a:p>
        </p:txBody>
      </p:sp>
      <p:pic>
        <p:nvPicPr>
          <p:cNvPr id="9" name="Picture 8" descr="C:\Users\alanpoon\AppData\Local\Microsoft\Windows\INetCacheContent.Word\nasa-stennis-user-story-image.jpg">
            <a:hlinkClick r:id="rId3"/>
            <a:extLst>
              <a:ext uri="{FF2B5EF4-FFF2-40B4-BE49-F238E27FC236}">
                <a16:creationId xmlns:a16="http://schemas.microsoft.com/office/drawing/2014/main" id="{0B027DD0-829C-4B60-A24E-B5A958C1D43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484925" y="1876120"/>
            <a:ext cx="4611075" cy="3172618"/>
          </a:xfrm>
          <a:prstGeom prst="rect">
            <a:avLst/>
          </a:prstGeom>
          <a:noFill/>
          <a:ln w="28575">
            <a:solidFill>
              <a:schemeClr val="accent3"/>
            </a:solidFill>
          </a:ln>
        </p:spPr>
      </p:pic>
      <p:sp>
        <p:nvSpPr>
          <p:cNvPr id="12" name="Rectangle 11">
            <a:extLst>
              <a:ext uri="{FF2B5EF4-FFF2-40B4-BE49-F238E27FC236}">
                <a16:creationId xmlns:a16="http://schemas.microsoft.com/office/drawing/2014/main" id="{699DF223-64A4-4C97-BC4F-011BACC73046}"/>
              </a:ext>
            </a:extLst>
          </p:cNvPr>
          <p:cNvSpPr/>
          <p:nvPr/>
        </p:nvSpPr>
        <p:spPr>
          <a:xfrm>
            <a:off x="6783754" y="2596801"/>
            <a:ext cx="4535391" cy="1798698"/>
          </a:xfrm>
          <a:prstGeom prst="rect">
            <a:avLst/>
          </a:prstGeom>
          <a:solidFill>
            <a:schemeClr val="bg1">
              <a:lumMod val="85000"/>
            </a:schemeClr>
          </a:solidFill>
          <a:ln w="28575">
            <a:solidFill>
              <a:schemeClr val="accent3"/>
            </a:solidFill>
          </a:ln>
        </p:spPr>
        <p:txBody>
          <a:bodyPr wrap="square">
            <a:spAutoFit/>
          </a:bodyPr>
          <a:lstStyle/>
          <a:p>
            <a:pPr>
              <a:lnSpc>
                <a:spcPct val="130000"/>
              </a:lnSpc>
              <a:defRPr/>
            </a:pPr>
            <a:r>
              <a:rPr lang="en-US" sz="1467" i="1">
                <a:solidFill>
                  <a:schemeClr val="tx2"/>
                </a:solidFill>
                <a:ea typeface="Arial Unicode MS" pitchFamily="34" charset="-128"/>
                <a:cs typeface="Arial Unicode MS" pitchFamily="34" charset="-128"/>
              </a:rPr>
              <a:t>“</a:t>
            </a:r>
            <a:r>
              <a:rPr lang="en-US" sz="1467" i="1">
                <a:solidFill>
                  <a:schemeClr val="tx2"/>
                </a:solidFill>
              </a:rPr>
              <a:t>Soon after </a:t>
            </a:r>
            <a:r>
              <a:rPr lang="en-US" sz="1467" i="1" err="1">
                <a:solidFill>
                  <a:schemeClr val="tx2"/>
                </a:solidFill>
              </a:rPr>
              <a:t>ForWarn</a:t>
            </a:r>
            <a:r>
              <a:rPr lang="en-US" sz="1467" i="1">
                <a:solidFill>
                  <a:schemeClr val="tx2"/>
                </a:solidFill>
              </a:rPr>
              <a:t> moved into production, it detected previously unnoticed hail damage that posed a threat to a watershed. We would not have been able to do this work as efficiently without MATLAB.</a:t>
            </a:r>
            <a:r>
              <a:rPr lang="en-US" sz="1467" i="1">
                <a:solidFill>
                  <a:schemeClr val="tx2"/>
                </a:solidFill>
                <a:ea typeface="Arial Unicode MS" pitchFamily="34" charset="-128"/>
                <a:cs typeface="Arial Unicode MS" pitchFamily="34" charset="-128"/>
              </a:rPr>
              <a:t>” </a:t>
            </a:r>
          </a:p>
          <a:p>
            <a:pPr>
              <a:lnSpc>
                <a:spcPct val="130000"/>
              </a:lnSpc>
              <a:defRPr/>
            </a:pPr>
            <a:r>
              <a:rPr lang="en-US" sz="1333" i="1">
                <a:solidFill>
                  <a:schemeClr val="tx2"/>
                </a:solidFill>
                <a:ea typeface="Arial Unicode MS" pitchFamily="34" charset="-128"/>
                <a:cs typeface="Arial Unicode MS" pitchFamily="34" charset="-128"/>
              </a:rPr>
              <a:t>– </a:t>
            </a:r>
            <a:r>
              <a:rPr lang="en-US" sz="1333" i="1">
                <a:solidFill>
                  <a:schemeClr val="tx2"/>
                </a:solidFill>
              </a:rPr>
              <a:t>Duane Armstrong,</a:t>
            </a:r>
            <a:r>
              <a:rPr lang="en-US" sz="1333" i="1">
                <a:solidFill>
                  <a:schemeClr val="tx2"/>
                </a:solidFill>
                <a:ea typeface="Arial Unicode MS" pitchFamily="34" charset="-128"/>
                <a:cs typeface="Arial Unicode MS" pitchFamily="34" charset="-128"/>
              </a:rPr>
              <a:t> </a:t>
            </a:r>
            <a:r>
              <a:rPr lang="en-US" sz="1333" i="1">
                <a:solidFill>
                  <a:schemeClr val="tx2"/>
                </a:solidFill>
              </a:rPr>
              <a:t>NASA Stennis Space Center</a:t>
            </a:r>
          </a:p>
        </p:txBody>
      </p:sp>
    </p:spTree>
    <p:extLst>
      <p:ext uri="{BB962C8B-B14F-4D97-AF65-F5344CB8AC3E}">
        <p14:creationId xmlns:p14="http://schemas.microsoft.com/office/powerpoint/2010/main" val="4027146044"/>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5" ma:contentTypeDescription="Create a new document." ma:contentTypeScope="" ma:versionID="b77f2c78ce073c52dc2e4529aa117097">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89b10cf5f2d14324d092e5faba7658a5"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ength"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Length" ma:index="31" nillable="true" ma:displayName="Length" ma:format="Dropdown" ma:internalName="Length">
      <xsd:simpleType>
        <xsd:restriction base="dms:Text">
          <xsd:maxLength value="255"/>
        </xsd:restriction>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b7b985a6-5614-4791-8283-b6a0b2c6681f">
      <Terms xmlns="http://schemas.microsoft.com/office/infopath/2007/PartnerControls"/>
    </lcf76f155ced4ddcb4097134ff3c332f>
    <TaxCatchAll xmlns="bbb466d9-fd0a-40ba-89cb-77eb15c2a30a" xsi:nil="true"/>
    <Number xmlns="b7b985a6-5614-4791-8283-b6a0b2c6681f" xsi:nil="true"/>
    <Length xmlns="b7b985a6-5614-4791-8283-b6a0b2c6681f" xsi:nil="true"/>
  </documentManagement>
</p:properties>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EFB670F0-B27B-4EF9-8602-FAF5E250C2B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B851B7-D313-4E85-A1E0-5976CFE11EC3}">
  <ds:schemaRefs>
    <ds:schemaRef ds:uri="http://schemas.microsoft.com/sharepoint/v3"/>
    <ds:schemaRef ds:uri="http://purl.org/dc/elements/1.1/"/>
    <ds:schemaRef ds:uri="http://schemas.openxmlformats.org/package/2006/metadata/core-properties"/>
    <ds:schemaRef ds:uri="b7b985a6-5614-4791-8283-b6a0b2c6681f"/>
    <ds:schemaRef ds:uri="http://schemas.microsoft.com/office/2006/documentManagement/types"/>
    <ds:schemaRef ds:uri="http://purl.org/dc/terms/"/>
    <ds:schemaRef ds:uri="http://schemas.microsoft.com/office/infopath/2007/PartnerControls"/>
    <ds:schemaRef ds:uri="http://www.w3.org/XML/1998/namespace"/>
    <ds:schemaRef ds:uri="http://purl.org/dc/dcmitype/"/>
    <ds:schemaRef ds:uri="bbb466d9-fd0a-40ba-89cb-77eb15c2a30a"/>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blank</Template>
  <TotalTime>82</TotalTime>
  <Words>5649</Words>
  <Application>Microsoft Office PowerPoint</Application>
  <PresentationFormat>Widescreen</PresentationFormat>
  <Paragraphs>358</Paragraphs>
  <Slides>19</Slides>
  <Notes>13</Notes>
  <HiddenSlides>1</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Arial Unicode MS</vt:lpstr>
      <vt:lpstr>Calibri</vt:lpstr>
      <vt:lpstr>Courier New</vt:lpstr>
      <vt:lpstr>Courier New,monospace</vt:lpstr>
      <vt:lpstr>Roboto</vt:lpstr>
      <vt:lpstr>Segoe UI</vt:lpstr>
      <vt:lpstr>Times New Roman</vt:lpstr>
      <vt:lpstr>Verdana</vt:lpstr>
      <vt:lpstr>Wingdings</vt:lpstr>
      <vt:lpstr>MW_Public_widescreen</vt:lpstr>
      <vt:lpstr>University of and MathWorks Present:  Image Processing Onramp</vt:lpstr>
      <vt:lpstr>Today:</vt:lpstr>
      <vt:lpstr>What is Image Processing?</vt:lpstr>
      <vt:lpstr>Image Processing Applications</vt:lpstr>
      <vt:lpstr>Applications: Image and Video Processing </vt:lpstr>
      <vt:lpstr>Typical Challenges</vt:lpstr>
      <vt:lpstr>Amazon Rainforest Deforestation Demo</vt:lpstr>
      <vt:lpstr>Amazon Rainforest Deforestation Demo Takeaways</vt:lpstr>
      <vt:lpstr>NASA Develops Early Warning System for Detecting Forest Disturbances</vt:lpstr>
      <vt:lpstr>NASA Develops Early Warning System for Detecting Forest Disturbances    </vt:lpstr>
      <vt:lpstr>Parasitology example</vt:lpstr>
      <vt:lpstr>Parasitology Example</vt:lpstr>
      <vt:lpstr>Segmentation</vt:lpstr>
      <vt:lpstr>Genentech Evaluates Alzheimer’s Disease Therapeutics</vt:lpstr>
      <vt:lpstr>Genentech Evaluates Alzheimer’s Disease Therapeutics with Deep Learning and MATLAB Based Spine Tool</vt:lpstr>
      <vt:lpstr>Developing a Motion-Stereo Parking Assistant at BMW   </vt:lpstr>
      <vt:lpstr>TO DO</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Roshan Hingnekar</dc:creator>
  <cp:keywords>Version 23.0</cp:keywords>
  <dc:description/>
  <cp:lastModifiedBy>Ben Pasquariello</cp:lastModifiedBy>
  <cp:revision>3</cp:revision>
  <dcterms:created xsi:type="dcterms:W3CDTF">2024-10-09T07:08:09Z</dcterms:created>
  <dcterms:modified xsi:type="dcterms:W3CDTF">2025-08-18T21:08:46Z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